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33"/>
  </p:notesMasterIdLst>
  <p:sldIdLst>
    <p:sldId id="257" r:id="rId3"/>
    <p:sldId id="291" r:id="rId4"/>
    <p:sldId id="261" r:id="rId5"/>
    <p:sldId id="259" r:id="rId6"/>
    <p:sldId id="260" r:id="rId7"/>
    <p:sldId id="262" r:id="rId8"/>
    <p:sldId id="284" r:id="rId9"/>
    <p:sldId id="286" r:id="rId10"/>
    <p:sldId id="266" r:id="rId11"/>
    <p:sldId id="288" r:id="rId12"/>
    <p:sldId id="263" r:id="rId13"/>
    <p:sldId id="264" r:id="rId14"/>
    <p:sldId id="287" r:id="rId15"/>
    <p:sldId id="265"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5" autoAdjust="0"/>
    <p:restoredTop sz="94660"/>
  </p:normalViewPr>
  <p:slideViewPr>
    <p:cSldViewPr snapToGrid="0" snapToObjects="1">
      <p:cViewPr>
        <p:scale>
          <a:sx n="115" d="100"/>
          <a:sy n="115" d="100"/>
        </p:scale>
        <p:origin x="-8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notesMaster" Target="notesMasters/notes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theme" Target="theme/theme1.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423F1E-C7B3-439A-B243-8627FCCC4F12}" type="datetimeFigureOut">
              <a:rPr lang="en-US" smtClean="0"/>
              <a:t>1/11/18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55C4E3-CB68-4D9C-9D62-835FCD2ABB6D}" type="slidenum">
              <a:rPr lang="en-US" smtClean="0"/>
              <a:t>‹#›</a:t>
            </a:fld>
            <a:endParaRPr lang="en-US"/>
          </a:p>
        </p:txBody>
      </p:sp>
    </p:spTree>
    <p:extLst>
      <p:ext uri="{BB962C8B-B14F-4D97-AF65-F5344CB8AC3E}">
        <p14:creationId xmlns:p14="http://schemas.microsoft.com/office/powerpoint/2010/main" val="3759761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48BD1F-A987-B543-AB98-2498C2E8A165}" type="datetimeFigureOut">
              <a:rPr lang="en-US" smtClean="0"/>
              <a:t>1/11/18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1398692208"/>
      </p:ext>
    </p:extLst>
  </p:cSld>
  <p:clrMapOvr>
    <a:masterClrMapping/>
  </p:clrMapOvr>
  <p:transition xmlns:p14="http://schemas.microsoft.com/office/powerpoint/2010/mai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48BD1F-A987-B543-AB98-2498C2E8A165}" type="datetimeFigureOut">
              <a:rPr lang="en-US" smtClean="0"/>
              <a:t>1/11/18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2387785539"/>
      </p:ext>
    </p:extLst>
  </p:cSld>
  <p:clrMapOvr>
    <a:masterClrMapping/>
  </p:clrMapOvr>
  <p:transition xmlns:p14="http://schemas.microsoft.com/office/powerpoint/2010/mai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48BD1F-A987-B543-AB98-2498C2E8A165}" type="datetimeFigureOut">
              <a:rPr lang="en-US" smtClean="0"/>
              <a:t>1/11/18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3195425333"/>
      </p:ext>
    </p:extLst>
  </p:cSld>
  <p:clrMapOvr>
    <a:masterClrMapping/>
  </p:clrMapOvr>
  <p:transition xmlns:p14="http://schemas.microsoft.com/office/powerpoint/2010/mai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48BD1F-A987-B543-AB98-2498C2E8A165}" type="datetimeFigureOut">
              <a:rPr lang="en-US" smtClean="0"/>
              <a:t>1/11/18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transition xmlns:p14="http://schemas.microsoft.com/office/powerpoint/2010/mai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48BD1F-A987-B543-AB98-2498C2E8A165}" type="datetimeFigureOut">
              <a:rPr lang="en-US" smtClean="0"/>
              <a:t>1/11/18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transition xmlns:p14="http://schemas.microsoft.com/office/powerpoint/2010/mai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48BD1F-A987-B543-AB98-2498C2E8A165}" type="datetimeFigureOut">
              <a:rPr lang="en-US" smtClean="0"/>
              <a:t>1/11/18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transition xmlns:p14="http://schemas.microsoft.com/office/powerpoint/2010/mai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48BD1F-A987-B543-AB98-2498C2E8A165}" type="datetimeFigureOut">
              <a:rPr lang="en-US" smtClean="0"/>
              <a:t>1/11/18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transition xmlns:p14="http://schemas.microsoft.com/office/powerpoint/2010/mai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48BD1F-A987-B543-AB98-2498C2E8A165}" type="datetimeFigureOut">
              <a:rPr lang="en-US" smtClean="0"/>
              <a:t>1/11/18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transition xmlns:p14="http://schemas.microsoft.com/office/powerpoint/2010/main" spd="slow">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48BD1F-A987-B543-AB98-2498C2E8A165}" type="datetimeFigureOut">
              <a:rPr lang="en-US" smtClean="0"/>
              <a:t>1/11/18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transition xmlns:p14="http://schemas.microsoft.com/office/powerpoint/2010/main" spd="slow">
    <p:wip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48BD1F-A987-B543-AB98-2498C2E8A165}" type="datetimeFigureOut">
              <a:rPr lang="en-US" smtClean="0"/>
              <a:t>1/11/18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transition xmlns:p14="http://schemas.microsoft.com/office/powerpoint/2010/main" spd="slow">
    <p:wip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48BD1F-A987-B543-AB98-2498C2E8A165}" type="datetimeFigureOut">
              <a:rPr lang="en-US" smtClean="0"/>
              <a:t>1/11/18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transition xmlns:p14="http://schemas.microsoft.com/office/powerpoint/2010/mai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48BD1F-A987-B543-AB98-2498C2E8A165}" type="datetimeFigureOut">
              <a:rPr lang="en-US" smtClean="0"/>
              <a:t>1/11/18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391104965"/>
      </p:ext>
    </p:extLst>
  </p:cSld>
  <p:clrMapOvr>
    <a:masterClrMapping/>
  </p:clrMapOvr>
  <p:transition xmlns:p14="http://schemas.microsoft.com/office/powerpoint/2010/main" spd="slow">
    <p:wip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48BD1F-A987-B543-AB98-2498C2E8A165}" type="datetimeFigureOut">
              <a:rPr lang="en-US" smtClean="0"/>
              <a:t>1/11/18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transition xmlns:p14="http://schemas.microsoft.com/office/powerpoint/2010/main" spd="slow">
    <p:wip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48BD1F-A987-B543-AB98-2498C2E8A165}" type="datetimeFigureOut">
              <a:rPr lang="en-US" smtClean="0"/>
              <a:t>1/11/18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transition xmlns:p14="http://schemas.microsoft.com/office/powerpoint/2010/main" spd="slow">
    <p:wip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48BD1F-A987-B543-AB98-2498C2E8A165}" type="datetimeFigureOut">
              <a:rPr lang="en-US" smtClean="0"/>
              <a:t>1/11/18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transition xmlns:p14="http://schemas.microsoft.com/office/powerpoint/2010/mai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48BD1F-A987-B543-AB98-2498C2E8A165}" type="datetimeFigureOut">
              <a:rPr lang="en-US" smtClean="0"/>
              <a:t>1/11/18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205416548"/>
      </p:ext>
    </p:extLst>
  </p:cSld>
  <p:clrMapOvr>
    <a:masterClrMapping/>
  </p:clrMapOvr>
  <p:transition xmlns:p14="http://schemas.microsoft.com/office/powerpoint/2010/mai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48BD1F-A987-B543-AB98-2498C2E8A165}" type="datetimeFigureOut">
              <a:rPr lang="en-US" smtClean="0"/>
              <a:t>1/11/18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2419505900"/>
      </p:ext>
    </p:extLst>
  </p:cSld>
  <p:clrMapOvr>
    <a:masterClrMapping/>
  </p:clrMapOvr>
  <p:transition xmlns:p14="http://schemas.microsoft.com/office/powerpoint/2010/mai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48BD1F-A987-B543-AB98-2498C2E8A165}" type="datetimeFigureOut">
              <a:rPr lang="en-US" smtClean="0"/>
              <a:t>1/11/18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1718314821"/>
      </p:ext>
    </p:extLst>
  </p:cSld>
  <p:clrMapOvr>
    <a:masterClrMapping/>
  </p:clrMapOvr>
  <p:transition xmlns:p14="http://schemas.microsoft.com/office/powerpoint/2010/mai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48BD1F-A987-B543-AB98-2498C2E8A165}" type="datetimeFigureOut">
              <a:rPr lang="en-US" smtClean="0"/>
              <a:t>1/11/18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2106501639"/>
      </p:ext>
    </p:extLst>
  </p:cSld>
  <p:clrMapOvr>
    <a:masterClrMapping/>
  </p:clrMapOvr>
  <p:transition xmlns:p14="http://schemas.microsoft.com/office/powerpoint/2010/mai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48BD1F-A987-B543-AB98-2498C2E8A165}" type="datetimeFigureOut">
              <a:rPr lang="en-US" smtClean="0"/>
              <a:t>1/11/18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665219648"/>
      </p:ext>
    </p:extLst>
  </p:cSld>
  <p:clrMapOvr>
    <a:masterClrMapping/>
  </p:clrMapOvr>
  <p:transition xmlns:p14="http://schemas.microsoft.com/office/powerpoint/2010/mai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48BD1F-A987-B543-AB98-2498C2E8A165}" type="datetimeFigureOut">
              <a:rPr lang="en-US" smtClean="0"/>
              <a:t>1/11/18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1355614312"/>
      </p:ext>
    </p:extLst>
  </p:cSld>
  <p:clrMapOvr>
    <a:masterClrMapping/>
  </p:clrMapOvr>
  <p:transition xmlns:p14="http://schemas.microsoft.com/office/powerpoint/2010/mai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48BD1F-A987-B543-AB98-2498C2E8A165}" type="datetimeFigureOut">
              <a:rPr lang="en-US" smtClean="0"/>
              <a:t>1/11/18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70F28F-80FC-BE4C-AB20-421D4DE92A6E}" type="slidenum">
              <a:rPr lang="en-US" smtClean="0"/>
              <a:t>‹#›</a:t>
            </a:fld>
            <a:endParaRPr lang="en-US"/>
          </a:p>
        </p:txBody>
      </p:sp>
    </p:spTree>
    <p:extLst>
      <p:ext uri="{BB962C8B-B14F-4D97-AF65-F5344CB8AC3E}">
        <p14:creationId xmlns:p14="http://schemas.microsoft.com/office/powerpoint/2010/main" val="928791096"/>
      </p:ext>
    </p:extLst>
  </p:cSld>
  <p:clrMapOvr>
    <a:masterClrMapping/>
  </p:clrMapOvr>
  <p:transition xmlns:p14="http://schemas.microsoft.com/office/powerpoint/2010/main" spd="slow">
    <p:wip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48BD1F-A987-B543-AB98-2498C2E8A165}" type="datetimeFigureOut">
              <a:rPr lang="en-US" smtClean="0"/>
              <a:t>1/11/18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0F28F-80FC-BE4C-AB20-421D4DE92A6E}" type="slidenum">
              <a:rPr lang="en-US" smtClean="0"/>
              <a:t>‹#›</a:t>
            </a:fld>
            <a:endParaRPr lang="en-US"/>
          </a:p>
        </p:txBody>
      </p:sp>
    </p:spTree>
    <p:extLst>
      <p:ext uri="{BB962C8B-B14F-4D97-AF65-F5344CB8AC3E}">
        <p14:creationId xmlns:p14="http://schemas.microsoft.com/office/powerpoint/2010/main" val="26438698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xmlns:p14="http://schemas.microsoft.com/office/powerpoint/2010/main" spd="slow">
    <p:wipe/>
  </p:transition>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48BD1F-A987-B543-AB98-2498C2E8A165}" type="datetimeFigureOut">
              <a:rPr lang="en-US" smtClean="0"/>
              <a:t>1/11/18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0F28F-80FC-BE4C-AB20-421D4DE92A6E}"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spd="slow">
    <p:wip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wmf"/><Relationship Id="rId3" Type="http://schemas.openxmlformats.org/officeDocument/2006/relationships/image" Target="../media/image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200" y="76200"/>
            <a:ext cx="8991600" cy="6705600"/>
          </a:xfrm>
          <a:prstGeom prst="rect">
            <a:avLst/>
          </a:prstGeom>
          <a:solidFill>
            <a:schemeClr val="bg1"/>
          </a:solidFill>
          <a:ln w="114300">
            <a:solidFill>
              <a:srgbClr val="FF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50" name="Rectangle 2"/>
          <p:cNvSpPr>
            <a:spLocks noGrp="1" noChangeArrowheads="1"/>
          </p:cNvSpPr>
          <p:nvPr>
            <p:ph type="title"/>
          </p:nvPr>
        </p:nvSpPr>
        <p:spPr>
          <a:xfrm>
            <a:off x="152400" y="238125"/>
            <a:ext cx="8839200" cy="2730499"/>
          </a:xfrm>
        </p:spPr>
        <p:txBody>
          <a:bodyPr rtlCol="0">
            <a:noAutofit/>
          </a:bodyPr>
          <a:lstStyle/>
          <a:p>
            <a:r>
              <a:rPr lang="en-US" b="1" dirty="0">
                <a:solidFill>
                  <a:schemeClr val="tx1">
                    <a:lumMod val="65000"/>
                    <a:lumOff val="35000"/>
                  </a:schemeClr>
                </a:solidFill>
                <a:latin typeface="KufiStandardGK"/>
                <a:cs typeface="KufiStandardGK"/>
              </a:rPr>
              <a:t>Cl</a:t>
            </a:r>
            <a:r>
              <a:rPr lang="en-US" b="1" dirty="0">
                <a:solidFill>
                  <a:srgbClr val="FF0000"/>
                </a:solidFill>
                <a:latin typeface="KufiStandardGK"/>
                <a:cs typeface="KufiStandardGK"/>
              </a:rPr>
              <a:t>i</a:t>
            </a:r>
            <a:r>
              <a:rPr lang="en-US" b="1" dirty="0">
                <a:solidFill>
                  <a:schemeClr val="tx1">
                    <a:lumMod val="65000"/>
                    <a:lumOff val="35000"/>
                  </a:schemeClr>
                </a:solidFill>
                <a:latin typeface="KufiStandardGK"/>
                <a:cs typeface="KufiStandardGK"/>
              </a:rPr>
              <a:t>ent Sc</a:t>
            </a:r>
            <a:r>
              <a:rPr lang="en-US" b="1" dirty="0">
                <a:solidFill>
                  <a:srgbClr val="FF0000"/>
                </a:solidFill>
                <a:latin typeface="KufiStandardGK"/>
                <a:cs typeface="KufiStandardGK"/>
              </a:rPr>
              <a:t>i</a:t>
            </a:r>
            <a:r>
              <a:rPr lang="en-US" b="1" dirty="0">
                <a:solidFill>
                  <a:schemeClr val="tx1">
                    <a:lumMod val="65000"/>
                    <a:lumOff val="35000"/>
                  </a:schemeClr>
                </a:solidFill>
                <a:latin typeface="KufiStandardGK"/>
                <a:cs typeface="KufiStandardGK"/>
              </a:rPr>
              <a:t>ence:</a:t>
            </a:r>
            <a:r>
              <a:rPr lang="en-US" dirty="0">
                <a:solidFill>
                  <a:schemeClr val="bg1">
                    <a:lumMod val="50000"/>
                  </a:schemeClr>
                </a:solidFill>
                <a:latin typeface="KufiStandardGK"/>
                <a:cs typeface="KufiStandardGK"/>
              </a:rPr>
              <a:t/>
            </a:r>
            <a:br>
              <a:rPr lang="en-US" dirty="0">
                <a:solidFill>
                  <a:schemeClr val="bg1">
                    <a:lumMod val="50000"/>
                  </a:schemeClr>
                </a:solidFill>
                <a:latin typeface="KufiStandardGK"/>
                <a:cs typeface="KufiStandardGK"/>
              </a:rPr>
            </a:br>
            <a:r>
              <a:rPr lang="en-US" sz="3200" b="1" dirty="0">
                <a:solidFill>
                  <a:schemeClr val="tx1">
                    <a:lumMod val="65000"/>
                    <a:lumOff val="35000"/>
                  </a:schemeClr>
                </a:solidFill>
                <a:latin typeface="KufiStandardGK"/>
                <a:cs typeface="KufiStandardGK"/>
              </a:rPr>
              <a:t>Introduction to Client Interviewing, </a:t>
            </a:r>
            <a:r>
              <a:rPr lang="en-US" sz="3200" b="1" dirty="0" smtClean="0">
                <a:solidFill>
                  <a:schemeClr val="tx1">
                    <a:lumMod val="65000"/>
                    <a:lumOff val="35000"/>
                  </a:schemeClr>
                </a:solidFill>
                <a:latin typeface="KufiStandardGK"/>
                <a:cs typeface="KufiStandardGK"/>
              </a:rPr>
              <a:t/>
            </a:r>
            <a:br>
              <a:rPr lang="en-US" sz="3200" b="1" dirty="0" smtClean="0">
                <a:solidFill>
                  <a:schemeClr val="tx1">
                    <a:lumMod val="65000"/>
                    <a:lumOff val="35000"/>
                  </a:schemeClr>
                </a:solidFill>
                <a:latin typeface="KufiStandardGK"/>
                <a:cs typeface="KufiStandardGK"/>
              </a:rPr>
            </a:br>
            <a:r>
              <a:rPr lang="en-US" sz="3200" b="1" dirty="0" smtClean="0">
                <a:solidFill>
                  <a:schemeClr val="tx1">
                    <a:lumMod val="65000"/>
                    <a:lumOff val="35000"/>
                  </a:schemeClr>
                </a:solidFill>
                <a:latin typeface="KufiStandardGK"/>
                <a:cs typeface="KufiStandardGK"/>
              </a:rPr>
              <a:t>Counseling </a:t>
            </a:r>
            <a:r>
              <a:rPr lang="en-US" sz="3200" b="1" dirty="0">
                <a:solidFill>
                  <a:schemeClr val="tx1">
                    <a:lumMod val="65000"/>
                    <a:lumOff val="35000"/>
                  </a:schemeClr>
                </a:solidFill>
                <a:latin typeface="KufiStandardGK"/>
                <a:cs typeface="KufiStandardGK"/>
              </a:rPr>
              <a:t>&amp; Decision-Making</a:t>
            </a:r>
            <a:r>
              <a:rPr lang="en-US" sz="3200" dirty="0">
                <a:solidFill>
                  <a:schemeClr val="bg1">
                    <a:lumMod val="50000"/>
                  </a:schemeClr>
                </a:solidFill>
                <a:latin typeface="KufiStandardGK"/>
                <a:cs typeface="KufiStandardGK"/>
              </a:rPr>
              <a:t/>
            </a:r>
            <a:br>
              <a:rPr lang="en-US" sz="3200" dirty="0">
                <a:solidFill>
                  <a:schemeClr val="bg1">
                    <a:lumMod val="50000"/>
                  </a:schemeClr>
                </a:solidFill>
                <a:latin typeface="KufiStandardGK"/>
                <a:cs typeface="KufiStandardGK"/>
              </a:rPr>
            </a:br>
            <a:endParaRPr lang="en-US" sz="3200" b="1" cap="all" dirty="0" smtClean="0">
              <a:solidFill>
                <a:schemeClr val="bg1">
                  <a:lumMod val="50000"/>
                </a:schemeClr>
              </a:solidFill>
              <a:latin typeface="KufiStandardGK"/>
              <a:ea typeface="Gulim" pitchFamily="34" charset="-127"/>
              <a:cs typeface="KufiStandardGK"/>
            </a:endParaRPr>
          </a:p>
        </p:txBody>
      </p:sp>
      <p:sp>
        <p:nvSpPr>
          <p:cNvPr id="2051" name="Rectangle 3"/>
          <p:cNvSpPr>
            <a:spLocks noGrp="1" noChangeArrowheads="1"/>
          </p:cNvSpPr>
          <p:nvPr>
            <p:ph idx="1"/>
          </p:nvPr>
        </p:nvSpPr>
        <p:spPr>
          <a:xfrm>
            <a:off x="533400" y="2148976"/>
            <a:ext cx="8150225" cy="4207375"/>
          </a:xfrm>
        </p:spPr>
        <p:txBody>
          <a:bodyPr rtlCol="0">
            <a:normAutofit/>
          </a:bodyPr>
          <a:lstStyle/>
          <a:p>
            <a:pPr algn="ctr" eaLnBrk="1" fontAlgn="auto" hangingPunct="1">
              <a:lnSpc>
                <a:spcPct val="80000"/>
              </a:lnSpc>
              <a:spcAft>
                <a:spcPts val="0"/>
              </a:spcAft>
              <a:buFont typeface="Wingdings" pitchFamily="2" charset="2"/>
              <a:buNone/>
              <a:defRPr/>
            </a:pPr>
            <a:endParaRPr lang="en-US" sz="2300" dirty="0" smtClean="0">
              <a:solidFill>
                <a:schemeClr val="bg1">
                  <a:lumMod val="50000"/>
                </a:schemeClr>
              </a:solidFill>
              <a:latin typeface="Cambria" pitchFamily="18" charset="0"/>
            </a:endParaRPr>
          </a:p>
          <a:p>
            <a:pPr algn="ctr" eaLnBrk="1" fontAlgn="auto" hangingPunct="1">
              <a:lnSpc>
                <a:spcPct val="80000"/>
              </a:lnSpc>
              <a:spcAft>
                <a:spcPts val="0"/>
              </a:spcAft>
              <a:buFont typeface="Wingdings" pitchFamily="2" charset="2"/>
              <a:buNone/>
              <a:defRPr/>
            </a:pPr>
            <a:endParaRPr lang="en-US" sz="2300" dirty="0">
              <a:solidFill>
                <a:schemeClr val="bg1">
                  <a:lumMod val="50000"/>
                </a:schemeClr>
              </a:solidFill>
              <a:latin typeface="Cambria" pitchFamily="18" charset="0"/>
            </a:endParaRPr>
          </a:p>
          <a:p>
            <a:pPr algn="ctr" eaLnBrk="1" fontAlgn="auto" hangingPunct="1">
              <a:lnSpc>
                <a:spcPct val="80000"/>
              </a:lnSpc>
              <a:spcAft>
                <a:spcPts val="0"/>
              </a:spcAft>
              <a:buFont typeface="Wingdings" pitchFamily="2" charset="2"/>
              <a:buNone/>
              <a:defRPr/>
            </a:pPr>
            <a:endParaRPr lang="en-US" sz="2300" dirty="0" smtClean="0">
              <a:solidFill>
                <a:schemeClr val="bg1">
                  <a:lumMod val="50000"/>
                </a:schemeClr>
              </a:solidFill>
              <a:latin typeface="Cambria" pitchFamily="18" charset="0"/>
            </a:endParaRPr>
          </a:p>
          <a:p>
            <a:pPr algn="ctr" eaLnBrk="1" fontAlgn="auto" hangingPunct="1">
              <a:lnSpc>
                <a:spcPct val="80000"/>
              </a:lnSpc>
              <a:spcAft>
                <a:spcPts val="0"/>
              </a:spcAft>
              <a:buFont typeface="Wingdings" pitchFamily="2" charset="2"/>
              <a:buNone/>
              <a:defRPr/>
            </a:pPr>
            <a:r>
              <a:rPr lang="en-US" sz="3100" dirty="0" smtClean="0">
                <a:solidFill>
                  <a:schemeClr val="tx1">
                    <a:lumMod val="65000"/>
                    <a:lumOff val="35000"/>
                  </a:schemeClr>
                </a:solidFill>
                <a:latin typeface="Palatino Linotype" pitchFamily="18" charset="0"/>
              </a:rPr>
              <a:t>Decision Analysis – Practice and Application</a:t>
            </a:r>
          </a:p>
        </p:txBody>
      </p:sp>
      <p:sp>
        <p:nvSpPr>
          <p:cNvPr id="205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charset="0"/>
                <a:ea typeface="ＭＳ Ｐゴシック" charset="0"/>
                <a:cs typeface="Arial" charset="0"/>
              </a:defRPr>
            </a:lvl1pPr>
            <a:lvl2pPr marL="742950" indent="-285750" eaLnBrk="0" hangingPunct="0">
              <a:defRPr>
                <a:solidFill>
                  <a:schemeClr val="tx1"/>
                </a:solidFill>
                <a:latin typeface="Verdana" charset="0"/>
                <a:ea typeface="Arial" charset="0"/>
                <a:cs typeface="Arial" charset="0"/>
              </a:defRPr>
            </a:lvl2pPr>
            <a:lvl3pPr marL="1143000" indent="-228600" eaLnBrk="0" hangingPunct="0">
              <a:defRPr>
                <a:solidFill>
                  <a:schemeClr val="tx1"/>
                </a:solidFill>
                <a:latin typeface="Verdana" charset="0"/>
                <a:ea typeface="Arial" charset="0"/>
                <a:cs typeface="Arial" charset="0"/>
              </a:defRPr>
            </a:lvl3pPr>
            <a:lvl4pPr marL="1600200" indent="-228600" eaLnBrk="0" hangingPunct="0">
              <a:defRPr>
                <a:solidFill>
                  <a:schemeClr val="tx1"/>
                </a:solidFill>
                <a:latin typeface="Verdana" charset="0"/>
                <a:ea typeface="Arial" charset="0"/>
                <a:cs typeface="Arial" charset="0"/>
              </a:defRPr>
            </a:lvl4pPr>
            <a:lvl5pPr marL="2057400" indent="-228600" eaLnBrk="0" hangingPunct="0">
              <a:defRPr>
                <a:solidFill>
                  <a:schemeClr val="tx1"/>
                </a:solidFill>
                <a:latin typeface="Verdana" charset="0"/>
                <a:ea typeface="Arial" charset="0"/>
                <a:cs typeface="Arial" charset="0"/>
              </a:defRPr>
            </a:lvl5pPr>
            <a:lvl6pPr marL="2514600" indent="-228600" eaLnBrk="0" fontAlgn="base" hangingPunct="0">
              <a:spcBef>
                <a:spcPct val="0"/>
              </a:spcBef>
              <a:spcAft>
                <a:spcPct val="0"/>
              </a:spcAft>
              <a:defRPr>
                <a:solidFill>
                  <a:schemeClr val="tx1"/>
                </a:solidFill>
                <a:latin typeface="Verdana" charset="0"/>
                <a:ea typeface="Arial" charset="0"/>
                <a:cs typeface="Arial" charset="0"/>
              </a:defRPr>
            </a:lvl6pPr>
            <a:lvl7pPr marL="2971800" indent="-228600" eaLnBrk="0" fontAlgn="base" hangingPunct="0">
              <a:spcBef>
                <a:spcPct val="0"/>
              </a:spcBef>
              <a:spcAft>
                <a:spcPct val="0"/>
              </a:spcAft>
              <a:defRPr>
                <a:solidFill>
                  <a:schemeClr val="tx1"/>
                </a:solidFill>
                <a:latin typeface="Verdana" charset="0"/>
                <a:ea typeface="Arial" charset="0"/>
                <a:cs typeface="Arial" charset="0"/>
              </a:defRPr>
            </a:lvl7pPr>
            <a:lvl8pPr marL="3429000" indent="-228600" eaLnBrk="0" fontAlgn="base" hangingPunct="0">
              <a:spcBef>
                <a:spcPct val="0"/>
              </a:spcBef>
              <a:spcAft>
                <a:spcPct val="0"/>
              </a:spcAft>
              <a:defRPr>
                <a:solidFill>
                  <a:schemeClr val="tx1"/>
                </a:solidFill>
                <a:latin typeface="Verdana" charset="0"/>
                <a:ea typeface="Arial" charset="0"/>
                <a:cs typeface="Arial" charset="0"/>
              </a:defRPr>
            </a:lvl8pPr>
            <a:lvl9pPr marL="3886200" indent="-228600" eaLnBrk="0" fontAlgn="base" hangingPunct="0">
              <a:spcBef>
                <a:spcPct val="0"/>
              </a:spcBef>
              <a:spcAft>
                <a:spcPct val="0"/>
              </a:spcAft>
              <a:defRPr>
                <a:solidFill>
                  <a:schemeClr val="tx1"/>
                </a:solidFill>
                <a:latin typeface="Verdana" charset="0"/>
                <a:ea typeface="Arial" charset="0"/>
                <a:cs typeface="Arial" charset="0"/>
              </a:defRPr>
            </a:lvl9pPr>
          </a:lstStyle>
          <a:p>
            <a:pPr eaLnBrk="1" hangingPunct="1"/>
            <a:fld id="{D8E81237-5DA2-BA42-810B-AA251575D2CD}" type="slidenum">
              <a:rPr lang="en-US"/>
              <a:pPr eaLnBrk="1" hangingPunct="1"/>
              <a:t>1</a:t>
            </a:fld>
            <a:endParaRPr lang="en-US"/>
          </a:p>
        </p:txBody>
      </p:sp>
      <p:sp>
        <p:nvSpPr>
          <p:cNvPr id="8"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custDataLst>
      <p:tags r:id="rId1"/>
    </p:custDataLst>
    <p:extLst>
      <p:ext uri="{BB962C8B-B14F-4D97-AF65-F5344CB8AC3E}">
        <p14:creationId xmlns:p14="http://schemas.microsoft.com/office/powerpoint/2010/main" val="3235191161"/>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210207" y="274638"/>
            <a:ext cx="8765627" cy="1143000"/>
          </a:xfrm>
        </p:spPr>
        <p:txBody>
          <a:bodyPr>
            <a:normAutofit/>
          </a:bodyPr>
          <a:lstStyle/>
          <a:p>
            <a:r>
              <a:rPr lang="en-US" b="1" dirty="0" smtClean="0">
                <a:latin typeface="KufiStandardGK"/>
              </a:rPr>
              <a:t>Observations on use of the method</a:t>
            </a:r>
            <a:endParaRPr lang="en-US" b="1" dirty="0">
              <a:latin typeface="KufiStandardGK"/>
            </a:endParaRPr>
          </a:p>
        </p:txBody>
      </p:sp>
      <p:sp>
        <p:nvSpPr>
          <p:cNvPr id="4" name="Content Placeholder 3"/>
          <p:cNvSpPr>
            <a:spLocks noGrp="1"/>
          </p:cNvSpPr>
          <p:nvPr>
            <p:ph idx="1"/>
          </p:nvPr>
        </p:nvSpPr>
        <p:spPr/>
        <p:txBody>
          <a:bodyPr/>
          <a:lstStyle/>
          <a:p>
            <a:r>
              <a:rPr lang="en-US" dirty="0" smtClean="0">
                <a:latin typeface="Palatino Linotype" pitchFamily="18" charset="0"/>
              </a:rPr>
              <a:t>Record class comments here</a:t>
            </a:r>
            <a:endParaRPr lang="en-US" dirty="0">
              <a:latin typeface="Palatino Linotype" pitchFamily="18" charset="0"/>
            </a:endParaRPr>
          </a:p>
        </p:txBody>
      </p:sp>
      <p:sp>
        <p:nvSpPr>
          <p:cNvPr id="5"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1006391747"/>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76801" name="Rectangle 2"/>
          <p:cNvSpPr>
            <a:spLocks noGrp="1" noChangeArrowheads="1"/>
          </p:cNvSpPr>
          <p:nvPr>
            <p:ph type="ctrTitle"/>
          </p:nvPr>
        </p:nvSpPr>
        <p:spPr>
          <a:xfrm>
            <a:off x="685800" y="2286000"/>
            <a:ext cx="7772400" cy="1143000"/>
          </a:xfrm>
        </p:spPr>
        <p:txBody>
          <a:bodyPr/>
          <a:lstStyle/>
          <a:p>
            <a:pPr eaLnBrk="1" hangingPunct="1"/>
            <a:r>
              <a:rPr lang="en-US" b="1" dirty="0">
                <a:latin typeface="KufiStandardGK"/>
                <a:ea typeface="MS PGothic" charset="0"/>
              </a:rPr>
              <a:t>Decision Tree Analysis</a:t>
            </a:r>
          </a:p>
        </p:txBody>
      </p:sp>
      <p:sp>
        <p:nvSpPr>
          <p:cNvPr id="76802" name="Rectangle 3"/>
          <p:cNvSpPr>
            <a:spLocks noGrp="1" noChangeArrowheads="1"/>
          </p:cNvSpPr>
          <p:nvPr>
            <p:ph type="subTitle" idx="1"/>
          </p:nvPr>
        </p:nvSpPr>
        <p:spPr/>
        <p:txBody>
          <a:bodyPr/>
          <a:lstStyle/>
          <a:p>
            <a:pPr eaLnBrk="1" hangingPunct="1"/>
            <a:r>
              <a:rPr lang="en-US" dirty="0">
                <a:latin typeface="Palatino Linotype" pitchFamily="18" charset="0"/>
                <a:ea typeface="MS PGothic" charset="0"/>
              </a:rPr>
              <a:t>Case Application Examples</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1947102462"/>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a:xfrm>
            <a:off x="685800" y="346841"/>
            <a:ext cx="7772400" cy="990600"/>
          </a:xfrm>
        </p:spPr>
        <p:txBody>
          <a:bodyPr>
            <a:normAutofit fontScale="90000"/>
          </a:bodyPr>
          <a:lstStyle/>
          <a:p>
            <a:pPr eaLnBrk="1" hangingPunct="1"/>
            <a:r>
              <a:rPr lang="en-US" sz="3600" b="1" dirty="0">
                <a:latin typeface="KufiStandardGK"/>
                <a:ea typeface="MS PGothic" charset="0"/>
              </a:rPr>
              <a:t>Application of Decision Analysis: </a:t>
            </a:r>
            <a:r>
              <a:rPr lang="en-US" sz="3600" b="1" dirty="0" smtClean="0">
                <a:latin typeface="KufiStandardGK"/>
                <a:ea typeface="MS PGothic" charset="0"/>
              </a:rPr>
              <a:t/>
            </a:r>
            <a:br>
              <a:rPr lang="en-US" sz="3600" b="1" dirty="0" smtClean="0">
                <a:latin typeface="KufiStandardGK"/>
                <a:ea typeface="MS PGothic" charset="0"/>
              </a:rPr>
            </a:br>
            <a:r>
              <a:rPr lang="en-US" sz="3600" b="1" dirty="0" smtClean="0">
                <a:latin typeface="KufiStandardGK"/>
                <a:ea typeface="MS PGothic" charset="0"/>
              </a:rPr>
              <a:t>Wrongful </a:t>
            </a:r>
            <a:r>
              <a:rPr lang="en-US" sz="3600" b="1" dirty="0">
                <a:latin typeface="KufiStandardGK"/>
                <a:ea typeface="MS PGothic" charset="0"/>
              </a:rPr>
              <a:t>Death Case</a:t>
            </a:r>
          </a:p>
        </p:txBody>
      </p:sp>
      <p:sp>
        <p:nvSpPr>
          <p:cNvPr id="77826" name="Rectangle 3"/>
          <p:cNvSpPr>
            <a:spLocks noGrp="1" noChangeArrowheads="1"/>
          </p:cNvSpPr>
          <p:nvPr>
            <p:ph idx="1"/>
          </p:nvPr>
        </p:nvSpPr>
        <p:spPr/>
        <p:txBody>
          <a:bodyPr/>
          <a:lstStyle/>
          <a:p>
            <a:pPr eaLnBrk="1" hangingPunct="1">
              <a:lnSpc>
                <a:spcPct val="90000"/>
              </a:lnSpc>
              <a:buFontTx/>
              <a:buNone/>
            </a:pPr>
            <a:r>
              <a:rPr lang="en-US" sz="2800" dirty="0">
                <a:latin typeface="Palatino Linotype" pitchFamily="18" charset="0"/>
                <a:ea typeface="MS PGothic" charset="0"/>
              </a:rPr>
              <a:t>Threshold Charitable Limitation Issue - $20,000 each claim - $40,000 total. </a:t>
            </a:r>
          </a:p>
          <a:p>
            <a:pPr eaLnBrk="1" hangingPunct="1">
              <a:lnSpc>
                <a:spcPct val="90000"/>
              </a:lnSpc>
              <a:buFontTx/>
              <a:buNone/>
            </a:pPr>
            <a:r>
              <a:rPr lang="en-US" sz="2800" dirty="0">
                <a:latin typeface="Palatino Linotype" pitchFamily="18" charset="0"/>
                <a:ea typeface="MS PGothic" charset="0"/>
              </a:rPr>
              <a:t>Questionable Liability</a:t>
            </a:r>
            <a:r>
              <a:rPr lang="en-US" sz="2800" dirty="0" smtClean="0">
                <a:latin typeface="Palatino Linotype" pitchFamily="18" charset="0"/>
                <a:ea typeface="MS PGothic" charset="0"/>
              </a:rPr>
              <a:t>. VERY </a:t>
            </a:r>
            <a:r>
              <a:rPr lang="en-US" sz="2800" dirty="0">
                <a:latin typeface="Palatino Linotype" pitchFamily="18" charset="0"/>
                <a:ea typeface="MS PGothic" charset="0"/>
              </a:rPr>
              <a:t>high Exposure – Pain &amp; suffering, loss of companionship, loss of consortium. </a:t>
            </a:r>
          </a:p>
          <a:p>
            <a:pPr eaLnBrk="1" hangingPunct="1">
              <a:lnSpc>
                <a:spcPct val="90000"/>
              </a:lnSpc>
              <a:buFontTx/>
              <a:buNone/>
            </a:pPr>
            <a:r>
              <a:rPr lang="en-US" sz="2800" dirty="0">
                <a:latin typeface="Palatino Linotype" pitchFamily="18" charset="0"/>
                <a:ea typeface="MS PGothic" charset="0"/>
              </a:rPr>
              <a:t>Possibilities of appeal. </a:t>
            </a:r>
          </a:p>
          <a:p>
            <a:pPr algn="ctr" eaLnBrk="1" hangingPunct="1">
              <a:lnSpc>
                <a:spcPct val="90000"/>
              </a:lnSpc>
              <a:buFontTx/>
              <a:buNone/>
            </a:pPr>
            <a:endParaRPr lang="en-US" sz="2800" i="1" dirty="0" smtClean="0">
              <a:latin typeface="Palatino Linotype" pitchFamily="18" charset="0"/>
              <a:ea typeface="MS PGothic" charset="0"/>
            </a:endParaRPr>
          </a:p>
          <a:p>
            <a:pPr algn="ctr" eaLnBrk="1" hangingPunct="1">
              <a:lnSpc>
                <a:spcPct val="90000"/>
              </a:lnSpc>
              <a:buFontTx/>
              <a:buNone/>
            </a:pPr>
            <a:r>
              <a:rPr lang="en-US" sz="2800" i="1" dirty="0" smtClean="0">
                <a:latin typeface="Palatino Linotype" pitchFamily="18" charset="0"/>
                <a:ea typeface="MS PGothic" charset="0"/>
              </a:rPr>
              <a:t>How </a:t>
            </a:r>
            <a:r>
              <a:rPr lang="en-US" sz="2800" i="1" dirty="0">
                <a:latin typeface="Palatino Linotype" pitchFamily="18" charset="0"/>
                <a:ea typeface="MS PGothic" charset="0"/>
              </a:rPr>
              <a:t>does an  insurer grapple with this one?</a:t>
            </a:r>
          </a:p>
          <a:p>
            <a:pPr algn="ctr" eaLnBrk="1" hangingPunct="1">
              <a:lnSpc>
                <a:spcPct val="90000"/>
              </a:lnSpc>
              <a:buFontTx/>
              <a:buNone/>
            </a:pPr>
            <a:r>
              <a:rPr lang="en-US" sz="2800" i="1" dirty="0">
                <a:latin typeface="Palatino Linotype" pitchFamily="18" charset="0"/>
                <a:ea typeface="MS PGothic" charset="0"/>
              </a:rPr>
              <a:t>How does the husband separate settlement value from the value of his </a:t>
            </a:r>
            <a:r>
              <a:rPr lang="en-US" sz="2800" i="1" dirty="0" smtClean="0">
                <a:latin typeface="Palatino Linotype" pitchFamily="18" charset="0"/>
                <a:ea typeface="MS PGothic" charset="0"/>
              </a:rPr>
              <a:t>wife’</a:t>
            </a:r>
            <a:r>
              <a:rPr lang="en-US" altLang="ja-JP" sz="2800" i="1" dirty="0" smtClean="0">
                <a:latin typeface="Palatino Linotype" pitchFamily="18" charset="0"/>
                <a:ea typeface="MS PGothic" charset="0"/>
              </a:rPr>
              <a:t>s </a:t>
            </a:r>
            <a:r>
              <a:rPr lang="en-US" altLang="ja-JP" sz="2800" i="1" dirty="0">
                <a:latin typeface="Palatino Linotype" pitchFamily="18" charset="0"/>
                <a:ea typeface="MS PGothic" charset="0"/>
              </a:rPr>
              <a:t>life?</a:t>
            </a:r>
            <a:endParaRPr lang="en-US" sz="2800" i="1" dirty="0">
              <a:latin typeface="Palatino Linotype" pitchFamily="18" charset="0"/>
              <a:ea typeface="MS PGothic" charset="0"/>
            </a:endParaRP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3866280665"/>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0" y="-132705"/>
            <a:ext cx="9144000" cy="2237026"/>
          </a:xfrm>
        </p:spPr>
        <p:txBody>
          <a:bodyPr>
            <a:noAutofit/>
          </a:bodyPr>
          <a:lstStyle/>
          <a:p>
            <a:pPr eaLnBrk="1" hangingPunct="1"/>
            <a:r>
              <a:rPr lang="en-US" sz="3200" b="1" dirty="0" smtClean="0">
                <a:latin typeface="KufiStandardGK"/>
                <a:ea typeface="MS PGothic" charset="0"/>
              </a:rPr>
              <a:t>Post Traumatic Stress Claim</a:t>
            </a:r>
            <a:br>
              <a:rPr lang="en-US" sz="3200" b="1" dirty="0" smtClean="0">
                <a:latin typeface="KufiStandardGK"/>
                <a:ea typeface="MS PGothic" charset="0"/>
              </a:rPr>
            </a:br>
            <a:r>
              <a:rPr lang="en-US" sz="3200" b="1" dirty="0" smtClean="0">
                <a:latin typeface="KufiStandardGK"/>
                <a:ea typeface="MS PGothic" charset="0"/>
              </a:rPr>
              <a:t>in Unusual Circumstances</a:t>
            </a:r>
            <a:br>
              <a:rPr lang="en-US" sz="3200" b="1" dirty="0" smtClean="0">
                <a:latin typeface="KufiStandardGK"/>
                <a:ea typeface="MS PGothic" charset="0"/>
              </a:rPr>
            </a:br>
            <a:r>
              <a:rPr lang="en-US" sz="3200" b="1" dirty="0" smtClean="0">
                <a:latin typeface="KufiStandardGK"/>
                <a:ea typeface="MS PGothic" charset="0"/>
              </a:rPr>
              <a:t>Imprecision &amp; High Sensitivity Acknowledged</a:t>
            </a:r>
            <a:endParaRPr lang="en-US" sz="3200" b="1" dirty="0">
              <a:latin typeface="KufiStandardGK"/>
              <a:ea typeface="MS PGothic" charset="0"/>
            </a:endParaRPr>
          </a:p>
        </p:txBody>
      </p:sp>
      <p:sp>
        <p:nvSpPr>
          <p:cNvPr id="78850" name="Rectangle 3"/>
          <p:cNvSpPr>
            <a:spLocks noGrp="1" noChangeArrowheads="1"/>
          </p:cNvSpPr>
          <p:nvPr>
            <p:ph idx="1"/>
          </p:nvPr>
        </p:nvSpPr>
        <p:spPr>
          <a:xfrm>
            <a:off x="457200" y="2104321"/>
            <a:ext cx="8229600" cy="4021842"/>
          </a:xfrm>
        </p:spPr>
        <p:txBody>
          <a:bodyPr>
            <a:normAutofit/>
          </a:bodyPr>
          <a:lstStyle/>
          <a:p>
            <a:pPr eaLnBrk="1" hangingPunct="1">
              <a:buFontTx/>
              <a:buNone/>
            </a:pPr>
            <a:r>
              <a:rPr lang="en-US" sz="3000" dirty="0">
                <a:latin typeface="Times New Roman" charset="0"/>
                <a:ea typeface="MS PGothic" charset="0"/>
              </a:rPr>
              <a:t>Post Traumatic Stress Syndrome</a:t>
            </a:r>
          </a:p>
          <a:p>
            <a:pPr eaLnBrk="1" hangingPunct="1">
              <a:buFontTx/>
              <a:buNone/>
            </a:pPr>
            <a:endParaRPr lang="en-US" sz="1200" dirty="0" smtClean="0">
              <a:latin typeface="Times New Roman" charset="0"/>
              <a:ea typeface="MS PGothic" charset="0"/>
            </a:endParaRPr>
          </a:p>
          <a:p>
            <a:pPr eaLnBrk="1" hangingPunct="1">
              <a:buFontTx/>
              <a:buNone/>
            </a:pPr>
            <a:r>
              <a:rPr lang="en-US" sz="3000" dirty="0" smtClean="0">
                <a:latin typeface="Times New Roman" charset="0"/>
                <a:ea typeface="MS PGothic" charset="0"/>
              </a:rPr>
              <a:t>Questionable </a:t>
            </a:r>
            <a:r>
              <a:rPr lang="en-US" sz="3000" dirty="0">
                <a:latin typeface="Times New Roman" charset="0"/>
                <a:ea typeface="MS PGothic" charset="0"/>
              </a:rPr>
              <a:t>Liability – Complexities of Diagnosis</a:t>
            </a:r>
          </a:p>
          <a:p>
            <a:pPr eaLnBrk="1" hangingPunct="1">
              <a:buFontTx/>
              <a:buNone/>
            </a:pPr>
            <a:endParaRPr lang="en-US" sz="1200" dirty="0" smtClean="0">
              <a:latin typeface="Times New Roman" charset="0"/>
              <a:ea typeface="MS PGothic" charset="0"/>
            </a:endParaRPr>
          </a:p>
          <a:p>
            <a:pPr eaLnBrk="1" hangingPunct="1">
              <a:buFontTx/>
              <a:buNone/>
            </a:pPr>
            <a:r>
              <a:rPr lang="en-US" sz="3000" dirty="0" smtClean="0">
                <a:latin typeface="Times New Roman" charset="0"/>
                <a:ea typeface="MS PGothic" charset="0"/>
              </a:rPr>
              <a:t>Analysis </a:t>
            </a:r>
            <a:r>
              <a:rPr lang="en-US" sz="3000" dirty="0">
                <a:latin typeface="Times New Roman" charset="0"/>
                <a:ea typeface="MS PGothic" charset="0"/>
              </a:rPr>
              <a:t>of High, Mid-Level, and Low End Damages </a:t>
            </a:r>
          </a:p>
          <a:p>
            <a:pPr eaLnBrk="1" hangingPunct="1">
              <a:buFontTx/>
              <a:buNone/>
            </a:pPr>
            <a:endParaRPr lang="en-US" sz="1200" dirty="0" smtClean="0">
              <a:latin typeface="Times New Roman" charset="0"/>
              <a:ea typeface="MS PGothic" charset="0"/>
            </a:endParaRPr>
          </a:p>
          <a:p>
            <a:pPr eaLnBrk="1" hangingPunct="1">
              <a:buFontTx/>
              <a:buNone/>
            </a:pPr>
            <a:r>
              <a:rPr lang="en-US" sz="3000" dirty="0" smtClean="0">
                <a:latin typeface="Times New Roman" charset="0"/>
                <a:ea typeface="MS PGothic" charset="0"/>
              </a:rPr>
              <a:t>Close </a:t>
            </a:r>
            <a:r>
              <a:rPr lang="en-US" sz="3000" dirty="0">
                <a:latin typeface="Times New Roman" charset="0"/>
                <a:ea typeface="MS PGothic" charset="0"/>
              </a:rPr>
              <a:t>Judgments Lead to Large Swings (High Sensitivities to % probabilities)</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11427937"/>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a:xfrm>
            <a:off x="126124" y="151663"/>
            <a:ext cx="8881242" cy="1572034"/>
          </a:xfrm>
        </p:spPr>
        <p:txBody>
          <a:bodyPr>
            <a:normAutofit/>
          </a:bodyPr>
          <a:lstStyle/>
          <a:p>
            <a:pPr eaLnBrk="1" hangingPunct="1"/>
            <a:r>
              <a:rPr lang="en-US" sz="2800" b="1" dirty="0" smtClean="0">
                <a:latin typeface="KufiStandardGK"/>
                <a:ea typeface="MS PGothic" charset="0"/>
              </a:rPr>
              <a:t>Post Traumatic Stress Case</a:t>
            </a:r>
            <a:br>
              <a:rPr lang="en-US" sz="2800" b="1" dirty="0" smtClean="0">
                <a:latin typeface="KufiStandardGK"/>
                <a:ea typeface="MS PGothic" charset="0"/>
              </a:rPr>
            </a:br>
            <a:r>
              <a:rPr lang="en-US" sz="2800" b="1" dirty="0" smtClean="0">
                <a:latin typeface="KufiStandardGK"/>
                <a:ea typeface="MS PGothic" charset="0"/>
              </a:rPr>
              <a:t>Telephone </a:t>
            </a:r>
            <a:r>
              <a:rPr lang="en-US" sz="2800" b="1" dirty="0">
                <a:latin typeface="KufiStandardGK"/>
                <a:ea typeface="MS PGothic" charset="0"/>
              </a:rPr>
              <a:t>Conversation</a:t>
            </a:r>
            <a:br>
              <a:rPr lang="en-US" sz="2800" b="1" dirty="0">
                <a:latin typeface="KufiStandardGK"/>
                <a:ea typeface="MS PGothic" charset="0"/>
              </a:rPr>
            </a:br>
            <a:r>
              <a:rPr lang="en-US" sz="2800" b="1" dirty="0">
                <a:latin typeface="KufiStandardGK"/>
                <a:ea typeface="MS PGothic" charset="0"/>
              </a:rPr>
              <a:t>Sensitivity of Analysis Dictates against Digging In</a:t>
            </a:r>
          </a:p>
        </p:txBody>
      </p:sp>
      <p:sp>
        <p:nvSpPr>
          <p:cNvPr id="79874" name="Rectangle 3"/>
          <p:cNvSpPr>
            <a:spLocks noGrp="1" noChangeArrowheads="1"/>
          </p:cNvSpPr>
          <p:nvPr>
            <p:ph sz="half" idx="1"/>
          </p:nvPr>
        </p:nvSpPr>
        <p:spPr>
          <a:xfrm>
            <a:off x="457200" y="1828800"/>
            <a:ext cx="3810000" cy="4419600"/>
          </a:xfrm>
        </p:spPr>
        <p:txBody>
          <a:bodyPr/>
          <a:lstStyle/>
          <a:p>
            <a:pPr eaLnBrk="1" hangingPunct="1">
              <a:lnSpc>
                <a:spcPct val="90000"/>
              </a:lnSpc>
              <a:buFontTx/>
              <a:buNone/>
            </a:pPr>
            <a:r>
              <a:rPr lang="en-US" dirty="0">
                <a:latin typeface="Palatino Linotype" pitchFamily="18" charset="0"/>
                <a:ea typeface="MS PGothic" charset="0"/>
              </a:rPr>
              <a:t>Business client – risk analysis estimates </a:t>
            </a:r>
          </a:p>
          <a:p>
            <a:pPr eaLnBrk="1" hangingPunct="1">
              <a:lnSpc>
                <a:spcPct val="90000"/>
              </a:lnSpc>
              <a:buFontTx/>
              <a:buNone/>
            </a:pPr>
            <a:r>
              <a:rPr lang="en-US" dirty="0">
                <a:latin typeface="Palatino Linotype" pitchFamily="18" charset="0"/>
                <a:ea typeface="MS PGothic" charset="0"/>
              </a:rPr>
              <a:t>70% no liability</a:t>
            </a:r>
          </a:p>
          <a:p>
            <a:pPr eaLnBrk="1" hangingPunct="1">
              <a:lnSpc>
                <a:spcPct val="90000"/>
              </a:lnSpc>
              <a:buFontTx/>
              <a:buNone/>
            </a:pPr>
            <a:r>
              <a:rPr lang="en-US" dirty="0">
                <a:latin typeface="Palatino Linotype" pitchFamily="18" charset="0"/>
                <a:ea typeface="MS PGothic" charset="0"/>
              </a:rPr>
              <a:t>Damages </a:t>
            </a:r>
          </a:p>
          <a:p>
            <a:pPr eaLnBrk="1" hangingPunct="1">
              <a:lnSpc>
                <a:spcPct val="90000"/>
              </a:lnSpc>
              <a:buFontTx/>
              <a:buNone/>
            </a:pPr>
            <a:r>
              <a:rPr lang="en-US" dirty="0">
                <a:latin typeface="Palatino Linotype" pitchFamily="18" charset="0"/>
                <a:ea typeface="MS PGothic" charset="0"/>
              </a:rPr>
              <a:t>10% - $1.2 million</a:t>
            </a:r>
          </a:p>
          <a:p>
            <a:pPr eaLnBrk="1" hangingPunct="1">
              <a:lnSpc>
                <a:spcPct val="90000"/>
              </a:lnSpc>
              <a:buFontTx/>
              <a:buNone/>
            </a:pPr>
            <a:r>
              <a:rPr lang="en-US" dirty="0">
                <a:latin typeface="Palatino Linotype" pitchFamily="18" charset="0"/>
                <a:ea typeface="MS PGothic" charset="0"/>
              </a:rPr>
              <a:t>80% - $400,000</a:t>
            </a:r>
          </a:p>
          <a:p>
            <a:pPr eaLnBrk="1" hangingPunct="1">
              <a:lnSpc>
                <a:spcPct val="90000"/>
              </a:lnSpc>
              <a:buFontTx/>
              <a:buNone/>
            </a:pPr>
            <a:r>
              <a:rPr lang="en-US" dirty="0">
                <a:latin typeface="Palatino Linotype" pitchFamily="18" charset="0"/>
                <a:ea typeface="MS PGothic" charset="0"/>
              </a:rPr>
              <a:t>10% - $65,000	</a:t>
            </a:r>
          </a:p>
          <a:p>
            <a:pPr eaLnBrk="1" hangingPunct="1">
              <a:lnSpc>
                <a:spcPct val="90000"/>
              </a:lnSpc>
              <a:buFontTx/>
              <a:buNone/>
            </a:pPr>
            <a:r>
              <a:rPr lang="en-US" dirty="0">
                <a:latin typeface="Palatino Linotype" pitchFamily="18" charset="0"/>
                <a:ea typeface="MS PGothic" charset="0"/>
              </a:rPr>
              <a:t>EMV = $193,000</a:t>
            </a:r>
          </a:p>
          <a:p>
            <a:pPr eaLnBrk="1" hangingPunct="1">
              <a:lnSpc>
                <a:spcPct val="90000"/>
              </a:lnSpc>
              <a:buFontTx/>
              <a:buNone/>
            </a:pPr>
            <a:r>
              <a:rPr lang="en-US" dirty="0">
                <a:latin typeface="Palatino Linotype" pitchFamily="18" charset="0"/>
                <a:ea typeface="MS PGothic" charset="0"/>
              </a:rPr>
              <a:t>$143,000 + $50,000 fees</a:t>
            </a:r>
          </a:p>
        </p:txBody>
      </p:sp>
      <p:sp>
        <p:nvSpPr>
          <p:cNvPr id="79875" name="Rectangle 4"/>
          <p:cNvSpPr>
            <a:spLocks noGrp="1" noChangeArrowheads="1"/>
          </p:cNvSpPr>
          <p:nvPr>
            <p:ph sz="half" idx="2"/>
          </p:nvPr>
        </p:nvSpPr>
        <p:spPr>
          <a:xfrm>
            <a:off x="4648200" y="1828800"/>
            <a:ext cx="3810000" cy="4267200"/>
          </a:xfrm>
        </p:spPr>
        <p:txBody>
          <a:bodyPr/>
          <a:lstStyle/>
          <a:p>
            <a:pPr eaLnBrk="1" hangingPunct="1">
              <a:lnSpc>
                <a:spcPct val="90000"/>
              </a:lnSpc>
              <a:buFontTx/>
              <a:buNone/>
            </a:pPr>
            <a:r>
              <a:rPr lang="en-US" dirty="0">
                <a:latin typeface="Palatino Linotype" pitchFamily="18" charset="0"/>
                <a:ea typeface="MS PGothic" charset="0"/>
              </a:rPr>
              <a:t>Mediator (or Attorney)</a:t>
            </a:r>
          </a:p>
          <a:p>
            <a:pPr eaLnBrk="1" hangingPunct="1">
              <a:lnSpc>
                <a:spcPct val="90000"/>
              </a:lnSpc>
              <a:buFontTx/>
              <a:buNone/>
            </a:pPr>
            <a:r>
              <a:rPr lang="en-US" dirty="0">
                <a:latin typeface="Palatino Linotype" pitchFamily="18" charset="0"/>
                <a:ea typeface="MS PGothic" charset="0"/>
              </a:rPr>
              <a:t>Risk analysis estimates</a:t>
            </a:r>
          </a:p>
          <a:p>
            <a:pPr eaLnBrk="1" hangingPunct="1">
              <a:lnSpc>
                <a:spcPct val="90000"/>
              </a:lnSpc>
              <a:buFontTx/>
              <a:buNone/>
            </a:pPr>
            <a:r>
              <a:rPr lang="en-US" dirty="0">
                <a:latin typeface="Palatino Linotype" pitchFamily="18" charset="0"/>
                <a:ea typeface="MS PGothic" charset="0"/>
              </a:rPr>
              <a:t>65% no liability</a:t>
            </a:r>
          </a:p>
          <a:p>
            <a:pPr eaLnBrk="1" hangingPunct="1">
              <a:lnSpc>
                <a:spcPct val="90000"/>
              </a:lnSpc>
              <a:buFontTx/>
              <a:buNone/>
            </a:pPr>
            <a:r>
              <a:rPr lang="en-US" dirty="0">
                <a:latin typeface="Palatino Linotype" pitchFamily="18" charset="0"/>
                <a:ea typeface="MS PGothic" charset="0"/>
              </a:rPr>
              <a:t>Damages</a:t>
            </a:r>
          </a:p>
          <a:p>
            <a:pPr eaLnBrk="1" hangingPunct="1">
              <a:lnSpc>
                <a:spcPct val="90000"/>
              </a:lnSpc>
              <a:buFontTx/>
              <a:buNone/>
            </a:pPr>
            <a:r>
              <a:rPr lang="en-US" dirty="0">
                <a:latin typeface="Palatino Linotype" pitchFamily="18" charset="0"/>
                <a:ea typeface="MS PGothic" charset="0"/>
              </a:rPr>
              <a:t>10% - $2.5 million</a:t>
            </a:r>
          </a:p>
          <a:p>
            <a:pPr eaLnBrk="1" hangingPunct="1">
              <a:lnSpc>
                <a:spcPct val="90000"/>
              </a:lnSpc>
              <a:buFontTx/>
              <a:buNone/>
            </a:pPr>
            <a:r>
              <a:rPr lang="en-US" dirty="0">
                <a:latin typeface="Palatino Linotype" pitchFamily="18" charset="0"/>
                <a:ea typeface="MS PGothic" charset="0"/>
              </a:rPr>
              <a:t>80% - $400,000</a:t>
            </a:r>
          </a:p>
          <a:p>
            <a:pPr eaLnBrk="1" hangingPunct="1">
              <a:lnSpc>
                <a:spcPct val="90000"/>
              </a:lnSpc>
              <a:buFontTx/>
              <a:buNone/>
            </a:pPr>
            <a:r>
              <a:rPr lang="en-US" dirty="0">
                <a:latin typeface="Palatino Linotype" pitchFamily="18" charset="0"/>
                <a:ea typeface="MS PGothic" charset="0"/>
              </a:rPr>
              <a:t>10% - $65,000</a:t>
            </a:r>
          </a:p>
          <a:p>
            <a:pPr eaLnBrk="1" hangingPunct="1">
              <a:lnSpc>
                <a:spcPct val="90000"/>
              </a:lnSpc>
              <a:buFontTx/>
              <a:buNone/>
            </a:pPr>
            <a:r>
              <a:rPr lang="en-US" dirty="0">
                <a:latin typeface="Palatino Linotype" pitchFamily="18" charset="0"/>
                <a:ea typeface="MS PGothic" charset="0"/>
              </a:rPr>
              <a:t>EMV- $300,000</a:t>
            </a:r>
          </a:p>
          <a:p>
            <a:pPr eaLnBrk="1" hangingPunct="1">
              <a:lnSpc>
                <a:spcPct val="90000"/>
              </a:lnSpc>
              <a:buFontTx/>
              <a:buNone/>
            </a:pPr>
            <a:r>
              <a:rPr lang="en-US" dirty="0">
                <a:latin typeface="Palatino Linotype" pitchFamily="18" charset="0"/>
                <a:ea typeface="MS PGothic" charset="0"/>
              </a:rPr>
              <a:t>$250,000 +$50,000 fees</a:t>
            </a:r>
          </a:p>
        </p:txBody>
      </p:sp>
      <p:sp>
        <p:nvSpPr>
          <p:cNvPr id="5"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1041024438"/>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81921" name="Rectangle 2"/>
          <p:cNvSpPr>
            <a:spLocks noGrp="1" noChangeArrowheads="1"/>
          </p:cNvSpPr>
          <p:nvPr>
            <p:ph type="title"/>
          </p:nvPr>
        </p:nvSpPr>
        <p:spPr/>
        <p:txBody>
          <a:bodyPr/>
          <a:lstStyle/>
          <a:p>
            <a:pPr eaLnBrk="1" hangingPunct="1"/>
            <a:r>
              <a:rPr lang="en-US" b="1" dirty="0">
                <a:latin typeface="KufiStandardGK"/>
                <a:ea typeface="MS PGothic" charset="0"/>
              </a:rPr>
              <a:t>Mapping the Outcomes</a:t>
            </a:r>
          </a:p>
        </p:txBody>
      </p:sp>
      <p:sp>
        <p:nvSpPr>
          <p:cNvPr id="81922" name="Rectangle 3"/>
          <p:cNvSpPr>
            <a:spLocks noGrp="1" noChangeArrowheads="1"/>
          </p:cNvSpPr>
          <p:nvPr>
            <p:ph idx="1"/>
          </p:nvPr>
        </p:nvSpPr>
        <p:spPr/>
        <p:txBody>
          <a:bodyPr/>
          <a:lstStyle/>
          <a:p>
            <a:pPr eaLnBrk="1" hangingPunct="1">
              <a:lnSpc>
                <a:spcPct val="90000"/>
              </a:lnSpc>
              <a:buFontTx/>
              <a:buNone/>
            </a:pPr>
            <a:r>
              <a:rPr lang="en-US" sz="2800" i="1" dirty="0">
                <a:latin typeface="Palatino Linotype" pitchFamily="18" charset="0"/>
                <a:ea typeface="MS PGothic" charset="0"/>
              </a:rPr>
              <a:t>We have a $95,000 offer on the table.</a:t>
            </a:r>
          </a:p>
          <a:p>
            <a:pPr eaLnBrk="1" hangingPunct="1">
              <a:lnSpc>
                <a:spcPct val="90000"/>
              </a:lnSpc>
              <a:buFontTx/>
              <a:buNone/>
            </a:pPr>
            <a:r>
              <a:rPr lang="en-US" sz="2800" dirty="0">
                <a:latin typeface="Palatino Linotype" pitchFamily="18" charset="0"/>
                <a:ea typeface="MS PGothic" charset="0"/>
              </a:rPr>
              <a:t>Yes, you COULD recover $200,000.</a:t>
            </a:r>
          </a:p>
          <a:p>
            <a:pPr eaLnBrk="1" hangingPunct="1">
              <a:lnSpc>
                <a:spcPct val="90000"/>
              </a:lnSpc>
              <a:buFontTx/>
              <a:buNone/>
            </a:pPr>
            <a:r>
              <a:rPr lang="en-US" sz="2800" dirty="0">
                <a:latin typeface="Palatino Linotype" pitchFamily="18" charset="0"/>
                <a:ea typeface="MS PGothic" charset="0"/>
              </a:rPr>
              <a:t>If you look at the end of the tree, you see that if you tried the case 100 times, 10% of the time you</a:t>
            </a:r>
            <a:r>
              <a:rPr lang="ja-JP" altLang="en-US" sz="2800" dirty="0">
                <a:latin typeface="Palatino Linotype" pitchFamily="18" charset="0"/>
                <a:ea typeface="MS PGothic" charset="0"/>
              </a:rPr>
              <a:t>’</a:t>
            </a:r>
            <a:r>
              <a:rPr lang="en-US" altLang="ja-JP" sz="2800" dirty="0">
                <a:latin typeface="Palatino Linotype" pitchFamily="18" charset="0"/>
                <a:ea typeface="MS PGothic" charset="0"/>
              </a:rPr>
              <a:t>d get $200,000.</a:t>
            </a:r>
          </a:p>
          <a:p>
            <a:pPr eaLnBrk="1" hangingPunct="1">
              <a:lnSpc>
                <a:spcPct val="90000"/>
              </a:lnSpc>
              <a:buFontTx/>
              <a:buNone/>
            </a:pPr>
            <a:r>
              <a:rPr lang="en-US" sz="2800" dirty="0">
                <a:latin typeface="Palatino Linotype" pitchFamily="18" charset="0"/>
                <a:ea typeface="MS PGothic" charset="0"/>
              </a:rPr>
              <a:t>But, 90% of the time, your recovery would be $100,000 or less, indeed, 40% of the time it would be $0 or less than $30,000. </a:t>
            </a:r>
          </a:p>
          <a:p>
            <a:pPr eaLnBrk="1" hangingPunct="1">
              <a:lnSpc>
                <a:spcPct val="90000"/>
              </a:lnSpc>
              <a:buFontTx/>
              <a:buNone/>
            </a:pPr>
            <a:r>
              <a:rPr lang="en-US" sz="2800" dirty="0">
                <a:latin typeface="Palatino Linotype" pitchFamily="18" charset="0"/>
                <a:ea typeface="MS PGothic" charset="0"/>
              </a:rPr>
              <a:t>Will you take that bet?????</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700146123"/>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p:txBody>
          <a:bodyPr>
            <a:normAutofit fontScale="90000"/>
          </a:bodyPr>
          <a:lstStyle/>
          <a:p>
            <a:pPr eaLnBrk="1" hangingPunct="1"/>
            <a:r>
              <a:rPr lang="en-US" b="1" dirty="0" smtClean="0">
                <a:latin typeface="KufiStandardGK"/>
                <a:ea typeface="MS PGothic" charset="0"/>
              </a:rPr>
              <a:t>A Decision Analysis Mediation Story With Trees</a:t>
            </a:r>
            <a:endParaRPr lang="en-US" b="1" dirty="0">
              <a:latin typeface="KufiStandardGK"/>
              <a:ea typeface="MS PGothic" charset="0"/>
            </a:endParaRPr>
          </a:p>
        </p:txBody>
      </p:sp>
      <p:sp>
        <p:nvSpPr>
          <p:cNvPr id="82946" name="Rectangle 3"/>
          <p:cNvSpPr>
            <a:spLocks noGrp="1" noChangeArrowheads="1"/>
          </p:cNvSpPr>
          <p:nvPr>
            <p:ph idx="1"/>
          </p:nvPr>
        </p:nvSpPr>
        <p:spPr/>
        <p:txBody>
          <a:bodyPr/>
          <a:lstStyle/>
          <a:p>
            <a:pPr marL="0" indent="0" algn="ctr" eaLnBrk="1" hangingPunct="1">
              <a:buNone/>
            </a:pPr>
            <a:endParaRPr lang="en-US" dirty="0" smtClean="0">
              <a:latin typeface="Palatino Linotype" pitchFamily="18" charset="0"/>
              <a:ea typeface="MS PGothic" charset="0"/>
            </a:endParaRPr>
          </a:p>
          <a:p>
            <a:pPr marL="0" indent="0" algn="ctr" eaLnBrk="1" hangingPunct="1">
              <a:buNone/>
            </a:pPr>
            <a:r>
              <a:rPr lang="en-US" dirty="0" smtClean="0">
                <a:latin typeface="Palatino Linotype" pitchFamily="18" charset="0"/>
                <a:ea typeface="MS PGothic" charset="0"/>
              </a:rPr>
              <a:t>No </a:t>
            </a:r>
            <a:r>
              <a:rPr lang="en-US" dirty="0">
                <a:latin typeface="Palatino Linotype" pitchFamily="18" charset="0"/>
                <a:ea typeface="MS PGothic" charset="0"/>
              </a:rPr>
              <a:t>names, numbers changed to protect confidentiality</a:t>
            </a:r>
          </a:p>
          <a:p>
            <a:pPr eaLnBrk="1" hangingPunct="1"/>
            <a:endParaRPr lang="en-US" dirty="0">
              <a:latin typeface="Times New Roman" charset="0"/>
              <a:ea typeface="MS PGothic" charset="0"/>
            </a:endParaRP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3035690147"/>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p:txBody>
          <a:bodyPr/>
          <a:lstStyle/>
          <a:p>
            <a:pPr eaLnBrk="1" hangingPunct="1"/>
            <a:r>
              <a:rPr lang="en-US" dirty="0">
                <a:latin typeface="KufiStandardGK"/>
                <a:ea typeface="MS PGothic" charset="0"/>
              </a:rPr>
              <a:t>Simple Insights</a:t>
            </a:r>
          </a:p>
        </p:txBody>
      </p:sp>
      <p:sp>
        <p:nvSpPr>
          <p:cNvPr id="83970" name="Rectangle 3"/>
          <p:cNvSpPr>
            <a:spLocks noGrp="1" noChangeArrowheads="1"/>
          </p:cNvSpPr>
          <p:nvPr>
            <p:ph idx="1"/>
          </p:nvPr>
        </p:nvSpPr>
        <p:spPr>
          <a:xfrm>
            <a:off x="457200" y="1118514"/>
            <a:ext cx="8229600" cy="5007650"/>
          </a:xfrm>
        </p:spPr>
        <p:txBody>
          <a:bodyPr>
            <a:normAutofit fontScale="92500" lnSpcReduction="10000"/>
          </a:bodyPr>
          <a:lstStyle/>
          <a:p>
            <a:pPr algn="ctr" eaLnBrk="1" hangingPunct="1">
              <a:buFontTx/>
              <a:buNone/>
            </a:pPr>
            <a:endParaRPr lang="en-US" altLang="ja-JP" dirty="0" smtClean="0">
              <a:latin typeface="Times New Roman" charset="0"/>
              <a:ea typeface="MS PGothic" charset="0"/>
            </a:endParaRPr>
          </a:p>
          <a:p>
            <a:pPr algn="ctr" eaLnBrk="1" hangingPunct="1">
              <a:buFontTx/>
              <a:buNone/>
            </a:pPr>
            <a:r>
              <a:rPr lang="ja-JP" altLang="en-US" dirty="0" smtClean="0">
                <a:latin typeface="Palatino Linotype" pitchFamily="18" charset="0"/>
                <a:ea typeface="MS PGothic" charset="0"/>
              </a:rPr>
              <a:t>“</a:t>
            </a:r>
            <a:r>
              <a:rPr lang="en-US" altLang="ja-JP" dirty="0" smtClean="0">
                <a:latin typeface="Palatino Linotype" pitchFamily="18" charset="0"/>
                <a:ea typeface="MS PGothic" charset="0"/>
              </a:rPr>
              <a:t>A </a:t>
            </a:r>
            <a:r>
              <a:rPr lang="en-US" altLang="ja-JP" dirty="0">
                <a:latin typeface="Palatino Linotype" pitchFamily="18" charset="0"/>
                <a:ea typeface="MS PGothic" charset="0"/>
              </a:rPr>
              <a:t>light bulb went on!</a:t>
            </a:r>
            <a:r>
              <a:rPr lang="ja-JP" altLang="en-US" dirty="0" smtClean="0">
                <a:latin typeface="Palatino Linotype" pitchFamily="18" charset="0"/>
                <a:ea typeface="MS PGothic" charset="0"/>
              </a:rPr>
              <a:t>”</a:t>
            </a:r>
            <a:endParaRPr lang="en-US" altLang="ja-JP" dirty="0" smtClean="0">
              <a:latin typeface="Palatino Linotype" pitchFamily="18" charset="0"/>
              <a:ea typeface="MS PGothic" charset="0"/>
            </a:endParaRPr>
          </a:p>
          <a:p>
            <a:pPr algn="ctr" eaLnBrk="1" hangingPunct="1">
              <a:buFontTx/>
              <a:buNone/>
            </a:pPr>
            <a:r>
              <a:rPr lang="en-US" altLang="ja-JP" dirty="0" smtClean="0">
                <a:latin typeface="Palatino Linotype" pitchFamily="18" charset="0"/>
                <a:ea typeface="MS PGothic" charset="0"/>
              </a:rPr>
              <a:t>[Quote the Attorney, for the Client.]</a:t>
            </a:r>
          </a:p>
          <a:p>
            <a:pPr algn="ctr" eaLnBrk="1" hangingPunct="1">
              <a:buFontTx/>
              <a:buNone/>
            </a:pPr>
            <a:endParaRPr lang="en-US" altLang="ja-JP" sz="2400" dirty="0" smtClean="0">
              <a:latin typeface="Palatino Linotype" pitchFamily="18" charset="0"/>
              <a:ea typeface="MS PGothic" charset="0"/>
            </a:endParaRPr>
          </a:p>
          <a:p>
            <a:r>
              <a:rPr lang="en-US" dirty="0" smtClean="0">
                <a:latin typeface="Palatino Linotype" pitchFamily="18" charset="0"/>
                <a:ea typeface="MS PGothic" charset="0"/>
              </a:rPr>
              <a:t>Mediating a highly specialized type of insurance claim, with acknowledged risk of summary judgment, based on policy language, but also real and acknowledged chance of getting past that.</a:t>
            </a:r>
          </a:p>
          <a:p>
            <a:endParaRPr lang="en-US" sz="2600" dirty="0" smtClean="0">
              <a:latin typeface="Palatino Linotype" pitchFamily="18" charset="0"/>
              <a:ea typeface="MS PGothic" charset="0"/>
            </a:endParaRPr>
          </a:p>
          <a:p>
            <a:r>
              <a:rPr lang="en-US" dirty="0" smtClean="0">
                <a:latin typeface="Palatino Linotype" pitchFamily="18" charset="0"/>
                <a:ea typeface="MS PGothic" charset="0"/>
              </a:rPr>
              <a:t>Policy amount of $300,000 was clear. </a:t>
            </a:r>
            <a:endParaRPr lang="en-US" dirty="0">
              <a:latin typeface="Palatino Linotype" pitchFamily="18" charset="0"/>
              <a:ea typeface="MS PGothic" charset="0"/>
            </a:endParaRP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2409408471"/>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a:xfrm>
            <a:off x="0" y="0"/>
            <a:ext cx="9144000" cy="1371600"/>
          </a:xfrm>
        </p:spPr>
        <p:txBody>
          <a:bodyPr>
            <a:normAutofit/>
          </a:bodyPr>
          <a:lstStyle/>
          <a:p>
            <a:pPr eaLnBrk="1" hangingPunct="1"/>
            <a:r>
              <a:rPr lang="en-US" sz="4000" dirty="0">
                <a:latin typeface="KufiStandardGK"/>
                <a:ea typeface="MS PGothic" charset="0"/>
              </a:rPr>
              <a:t>Light bulb! Array of Analyses</a:t>
            </a:r>
            <a:r>
              <a:rPr lang="en-US" sz="4000" b="1" dirty="0">
                <a:latin typeface="KufiStandardGK"/>
                <a:ea typeface="MS PGothic" charset="0"/>
              </a:rPr>
              <a:t/>
            </a:r>
            <a:br>
              <a:rPr lang="en-US" sz="4000" b="1" dirty="0">
                <a:latin typeface="KufiStandardGK"/>
                <a:ea typeface="MS PGothic" charset="0"/>
              </a:rPr>
            </a:br>
            <a:r>
              <a:rPr lang="en-US" sz="4000" b="1" dirty="0">
                <a:latin typeface="KufiStandardGK"/>
                <a:ea typeface="MS PGothic" charset="0"/>
              </a:rPr>
              <a:t>Offer equivalent to $108,000 – $</a:t>
            </a:r>
            <a:r>
              <a:rPr lang="en-US" sz="4000" b="1" dirty="0" smtClean="0">
                <a:latin typeface="KufiStandardGK"/>
                <a:ea typeface="MS PGothic" charset="0"/>
              </a:rPr>
              <a:t>110,000</a:t>
            </a:r>
            <a:endParaRPr lang="en-US" sz="4000" b="1" dirty="0">
              <a:latin typeface="KufiStandardGK"/>
              <a:ea typeface="MS PGothic" charset="0"/>
            </a:endParaRPr>
          </a:p>
        </p:txBody>
      </p:sp>
      <p:sp>
        <p:nvSpPr>
          <p:cNvPr id="84994" name="Rectangle 3"/>
          <p:cNvSpPr>
            <a:spLocks noGrp="1" noChangeArrowheads="1"/>
          </p:cNvSpPr>
          <p:nvPr>
            <p:ph idx="1"/>
          </p:nvPr>
        </p:nvSpPr>
        <p:spPr>
          <a:xfrm>
            <a:off x="0" y="1587062"/>
            <a:ext cx="9144000" cy="4769289"/>
          </a:xfrm>
        </p:spPr>
        <p:txBody>
          <a:bodyPr>
            <a:normAutofit lnSpcReduction="10000"/>
          </a:bodyPr>
          <a:lstStyle/>
          <a:p>
            <a:pPr eaLnBrk="1" hangingPunct="1">
              <a:lnSpc>
                <a:spcPct val="90000"/>
              </a:lnSpc>
            </a:pPr>
            <a:r>
              <a:rPr lang="en-US" sz="2800" dirty="0">
                <a:latin typeface="Palatino Linotype" pitchFamily="18" charset="0"/>
                <a:ea typeface="MS PGothic" charset="0"/>
              </a:rPr>
              <a:t>Rollback – $36,000 	</a:t>
            </a:r>
            <a:r>
              <a:rPr lang="en-US" sz="2800" b="1" dirty="0">
                <a:latin typeface="Palatino Linotype" pitchFamily="18" charset="0"/>
                <a:ea typeface="MS PGothic" charset="0"/>
              </a:rPr>
              <a:t>88% chance - $0</a:t>
            </a:r>
          </a:p>
          <a:p>
            <a:pPr eaLnBrk="1" hangingPunct="1">
              <a:lnSpc>
                <a:spcPct val="90000"/>
              </a:lnSpc>
              <a:buFontTx/>
              <a:buNone/>
            </a:pPr>
            <a:r>
              <a:rPr lang="en-US" sz="2800" b="1" dirty="0">
                <a:latin typeface="Palatino Linotype" pitchFamily="18" charset="0"/>
                <a:ea typeface="MS PGothic" charset="0"/>
              </a:rPr>
              <a:t>					12% chance - $300,000</a:t>
            </a:r>
            <a:endParaRPr lang="en-US" sz="2800" dirty="0">
              <a:latin typeface="Palatino Linotype" pitchFamily="18" charset="0"/>
              <a:ea typeface="MS PGothic" charset="0"/>
            </a:endParaRPr>
          </a:p>
          <a:p>
            <a:pPr eaLnBrk="1" hangingPunct="1">
              <a:lnSpc>
                <a:spcPct val="90000"/>
              </a:lnSpc>
              <a:buFontTx/>
              <a:buNone/>
            </a:pPr>
            <a:r>
              <a:rPr lang="en-US" sz="2800" dirty="0">
                <a:latin typeface="Palatino Linotype" pitchFamily="18" charset="0"/>
                <a:ea typeface="MS PGothic" charset="0"/>
              </a:rPr>
              <a:t>Or</a:t>
            </a:r>
            <a:endParaRPr lang="en-US" sz="2800" b="1" dirty="0">
              <a:latin typeface="Palatino Linotype" pitchFamily="18" charset="0"/>
              <a:ea typeface="MS PGothic" charset="0"/>
            </a:endParaRPr>
          </a:p>
          <a:p>
            <a:pPr eaLnBrk="1" hangingPunct="1">
              <a:lnSpc>
                <a:spcPct val="90000"/>
              </a:lnSpc>
            </a:pPr>
            <a:r>
              <a:rPr lang="en-US" sz="2800" dirty="0">
                <a:latin typeface="Palatino Linotype" pitchFamily="18" charset="0"/>
                <a:ea typeface="MS PGothic" charset="0"/>
              </a:rPr>
              <a:t>Rollback - $75,000	</a:t>
            </a:r>
            <a:r>
              <a:rPr lang="en-US" sz="2800" b="1" dirty="0">
                <a:latin typeface="Palatino Linotype" pitchFamily="18" charset="0"/>
                <a:ea typeface="MS PGothic" charset="0"/>
              </a:rPr>
              <a:t>75% chance - $0</a:t>
            </a:r>
          </a:p>
          <a:p>
            <a:pPr eaLnBrk="1" hangingPunct="1">
              <a:lnSpc>
                <a:spcPct val="90000"/>
              </a:lnSpc>
              <a:buFontTx/>
              <a:buNone/>
            </a:pPr>
            <a:r>
              <a:rPr lang="en-US" sz="2800" b="1" dirty="0">
                <a:latin typeface="Palatino Linotype" pitchFamily="18" charset="0"/>
                <a:ea typeface="MS PGothic" charset="0"/>
              </a:rPr>
              <a:t>					25% chance - $300,000</a:t>
            </a:r>
            <a:endParaRPr lang="en-US" sz="2800" dirty="0">
              <a:latin typeface="Palatino Linotype" pitchFamily="18" charset="0"/>
              <a:ea typeface="MS PGothic" charset="0"/>
            </a:endParaRPr>
          </a:p>
          <a:p>
            <a:pPr eaLnBrk="1" hangingPunct="1">
              <a:lnSpc>
                <a:spcPct val="90000"/>
              </a:lnSpc>
              <a:buFontTx/>
              <a:buNone/>
            </a:pPr>
            <a:r>
              <a:rPr lang="en-US" sz="2800" dirty="0">
                <a:latin typeface="Palatino Linotype" pitchFamily="18" charset="0"/>
                <a:ea typeface="MS PGothic" charset="0"/>
              </a:rPr>
              <a:t>Or</a:t>
            </a:r>
            <a:endParaRPr lang="en-US" sz="2800" b="1" dirty="0">
              <a:latin typeface="Palatino Linotype" pitchFamily="18" charset="0"/>
              <a:ea typeface="MS PGothic" charset="0"/>
            </a:endParaRPr>
          </a:p>
          <a:p>
            <a:pPr eaLnBrk="1" hangingPunct="1">
              <a:lnSpc>
                <a:spcPct val="90000"/>
              </a:lnSpc>
            </a:pPr>
            <a:r>
              <a:rPr lang="en-US" sz="2800" dirty="0">
                <a:latin typeface="Palatino Linotype" pitchFamily="18" charset="0"/>
                <a:ea typeface="MS PGothic" charset="0"/>
              </a:rPr>
              <a:t>Rollback - $108,000	</a:t>
            </a:r>
            <a:r>
              <a:rPr lang="en-US" sz="2800" b="1" dirty="0">
                <a:latin typeface="Palatino Linotype" pitchFamily="18" charset="0"/>
                <a:ea typeface="MS PGothic" charset="0"/>
              </a:rPr>
              <a:t>64% chance - $0</a:t>
            </a:r>
          </a:p>
          <a:p>
            <a:pPr eaLnBrk="1" hangingPunct="1">
              <a:lnSpc>
                <a:spcPct val="90000"/>
              </a:lnSpc>
              <a:buFontTx/>
              <a:buNone/>
            </a:pPr>
            <a:r>
              <a:rPr lang="en-US" sz="2800" b="1" dirty="0">
                <a:latin typeface="Palatino Linotype" pitchFamily="18" charset="0"/>
                <a:ea typeface="MS PGothic" charset="0"/>
              </a:rPr>
              <a:t>					36% chance - $300,000</a:t>
            </a:r>
            <a:endParaRPr lang="en-US" sz="2800" dirty="0">
              <a:latin typeface="Palatino Linotype" pitchFamily="18" charset="0"/>
              <a:ea typeface="MS PGothic" charset="0"/>
            </a:endParaRPr>
          </a:p>
          <a:p>
            <a:pPr eaLnBrk="1" hangingPunct="1">
              <a:lnSpc>
                <a:spcPct val="90000"/>
              </a:lnSpc>
              <a:buFontTx/>
              <a:buNone/>
            </a:pPr>
            <a:r>
              <a:rPr lang="en-US" sz="2800" b="1" dirty="0">
                <a:latin typeface="Palatino Linotype" pitchFamily="18" charset="0"/>
                <a:ea typeface="MS PGothic" charset="0"/>
              </a:rPr>
              <a:t>Or</a:t>
            </a:r>
          </a:p>
          <a:p>
            <a:pPr eaLnBrk="1" hangingPunct="1">
              <a:lnSpc>
                <a:spcPct val="90000"/>
              </a:lnSpc>
            </a:pPr>
            <a:r>
              <a:rPr lang="en-US" sz="2800" dirty="0">
                <a:latin typeface="Palatino Linotype" pitchFamily="18" charset="0"/>
                <a:ea typeface="MS PGothic" charset="0"/>
              </a:rPr>
              <a:t>Rollback - $126,000	</a:t>
            </a:r>
            <a:r>
              <a:rPr lang="en-US" sz="2800" b="1" dirty="0">
                <a:latin typeface="Palatino Linotype" pitchFamily="18" charset="0"/>
                <a:ea typeface="MS PGothic" charset="0"/>
              </a:rPr>
              <a:t>58% chance - $0</a:t>
            </a:r>
          </a:p>
          <a:p>
            <a:pPr eaLnBrk="1" hangingPunct="1">
              <a:lnSpc>
                <a:spcPct val="90000"/>
              </a:lnSpc>
              <a:buFontTx/>
              <a:buNone/>
            </a:pPr>
            <a:r>
              <a:rPr lang="en-US" sz="2800" b="1" dirty="0">
                <a:latin typeface="Palatino Linotype" pitchFamily="18" charset="0"/>
                <a:ea typeface="MS PGothic" charset="0"/>
              </a:rPr>
              <a:t>					42% chance - $300,000</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563972622"/>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86017" name="Rectangle 2"/>
          <p:cNvSpPr>
            <a:spLocks noGrp="1" noChangeArrowheads="1"/>
          </p:cNvSpPr>
          <p:nvPr>
            <p:ph type="title"/>
          </p:nvPr>
        </p:nvSpPr>
        <p:spPr/>
        <p:txBody>
          <a:bodyPr>
            <a:normAutofit fontScale="90000"/>
          </a:bodyPr>
          <a:lstStyle/>
          <a:p>
            <a:pPr eaLnBrk="1" hangingPunct="1"/>
            <a:r>
              <a:rPr lang="en-US" sz="3600" b="1" dirty="0">
                <a:latin typeface="KufiStandardGK"/>
                <a:ea typeface="MS PGothic" charset="0"/>
              </a:rPr>
              <a:t>The Added Value of Decision Tree Analysis in Client </a:t>
            </a:r>
            <a:r>
              <a:rPr lang="en-US" sz="3600" b="1" dirty="0" smtClean="0">
                <a:latin typeface="KufiStandardGK"/>
                <a:ea typeface="MS PGothic" charset="0"/>
              </a:rPr>
              <a:t>Communication</a:t>
            </a:r>
            <a:endParaRPr lang="en-US" sz="3600" b="1" dirty="0">
              <a:latin typeface="KufiStandardGK"/>
              <a:ea typeface="MS PGothic" charset="0"/>
            </a:endParaRPr>
          </a:p>
        </p:txBody>
      </p:sp>
      <p:sp>
        <p:nvSpPr>
          <p:cNvPr id="86018" name="Rectangle 3"/>
          <p:cNvSpPr>
            <a:spLocks noGrp="1" noChangeArrowheads="1"/>
          </p:cNvSpPr>
          <p:nvPr>
            <p:ph idx="1"/>
          </p:nvPr>
        </p:nvSpPr>
        <p:spPr/>
        <p:txBody>
          <a:bodyPr>
            <a:normAutofit lnSpcReduction="10000"/>
          </a:bodyPr>
          <a:lstStyle/>
          <a:p>
            <a:pPr eaLnBrk="1" hangingPunct="1">
              <a:buFontTx/>
              <a:buNone/>
            </a:pPr>
            <a:r>
              <a:rPr lang="en-US" dirty="0">
                <a:latin typeface="Palatino Linotype" pitchFamily="18" charset="0"/>
                <a:ea typeface="MS PGothic" charset="0"/>
              </a:rPr>
              <a:t>Enables more rigorous evaluation of the litigation alternative</a:t>
            </a:r>
            <a:r>
              <a:rPr lang="en-US" dirty="0" smtClean="0">
                <a:latin typeface="Palatino Linotype" pitchFamily="18" charset="0"/>
                <a:ea typeface="MS PGothic" charset="0"/>
              </a:rPr>
              <a:t>.</a:t>
            </a:r>
          </a:p>
          <a:p>
            <a:pPr eaLnBrk="1" hangingPunct="1">
              <a:buFontTx/>
              <a:buNone/>
            </a:pPr>
            <a:endParaRPr lang="en-US" sz="2400" dirty="0">
              <a:latin typeface="Palatino Linotype" pitchFamily="18" charset="0"/>
              <a:ea typeface="MS PGothic" charset="0"/>
            </a:endParaRPr>
          </a:p>
          <a:p>
            <a:pPr eaLnBrk="1" hangingPunct="1">
              <a:buFontTx/>
              <a:buNone/>
            </a:pPr>
            <a:r>
              <a:rPr lang="en-US" dirty="0">
                <a:latin typeface="Palatino Linotype" pitchFamily="18" charset="0"/>
                <a:ea typeface="MS PGothic" charset="0"/>
              </a:rPr>
              <a:t>Introduces a constructive, shared logic</a:t>
            </a:r>
            <a:r>
              <a:rPr lang="en-US" dirty="0" smtClean="0">
                <a:latin typeface="Palatino Linotype" pitchFamily="18" charset="0"/>
                <a:ea typeface="MS PGothic" charset="0"/>
              </a:rPr>
              <a:t>.</a:t>
            </a:r>
          </a:p>
          <a:p>
            <a:pPr eaLnBrk="1" hangingPunct="1">
              <a:buFontTx/>
              <a:buNone/>
            </a:pPr>
            <a:endParaRPr lang="en-US" sz="2400" dirty="0">
              <a:latin typeface="Palatino Linotype" pitchFamily="18" charset="0"/>
              <a:ea typeface="MS PGothic" charset="0"/>
            </a:endParaRPr>
          </a:p>
          <a:p>
            <a:pPr eaLnBrk="1" hangingPunct="1">
              <a:buFontTx/>
              <a:buNone/>
            </a:pPr>
            <a:r>
              <a:rPr lang="en-US" dirty="0">
                <a:latin typeface="Palatino Linotype" pitchFamily="18" charset="0"/>
                <a:ea typeface="MS PGothic" charset="0"/>
              </a:rPr>
              <a:t>Provides a framework for client decisions</a:t>
            </a:r>
            <a:r>
              <a:rPr lang="en-US" dirty="0" smtClean="0">
                <a:latin typeface="Palatino Linotype" pitchFamily="18" charset="0"/>
                <a:ea typeface="MS PGothic" charset="0"/>
              </a:rPr>
              <a:t>.</a:t>
            </a:r>
          </a:p>
          <a:p>
            <a:pPr eaLnBrk="1" hangingPunct="1">
              <a:buFontTx/>
              <a:buNone/>
            </a:pPr>
            <a:endParaRPr lang="en-US" sz="2400" dirty="0">
              <a:latin typeface="Palatino Linotype" pitchFamily="18" charset="0"/>
              <a:ea typeface="MS PGothic" charset="0"/>
            </a:endParaRPr>
          </a:p>
          <a:p>
            <a:pPr eaLnBrk="1" hangingPunct="1">
              <a:buFontTx/>
              <a:buNone/>
            </a:pPr>
            <a:r>
              <a:rPr lang="en-US" dirty="0">
                <a:latin typeface="Palatino Linotype" pitchFamily="18" charset="0"/>
                <a:ea typeface="MS PGothic" charset="0"/>
              </a:rPr>
              <a:t>Facilitates clear communication and understanding. </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4221147976"/>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200" y="76200"/>
            <a:ext cx="8991600" cy="6705600"/>
          </a:xfrm>
          <a:prstGeom prst="rect">
            <a:avLst/>
          </a:prstGeom>
          <a:solidFill>
            <a:schemeClr val="bg1"/>
          </a:solidFill>
          <a:ln w="114300">
            <a:solidFill>
              <a:srgbClr val="FF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US"/>
          </a:p>
        </p:txBody>
      </p:sp>
      <p:sp>
        <p:nvSpPr>
          <p:cNvPr id="3075" name="Rectangle 2"/>
          <p:cNvSpPr>
            <a:spLocks noGrp="1" noChangeArrowheads="1"/>
          </p:cNvSpPr>
          <p:nvPr>
            <p:ph type="title"/>
          </p:nvPr>
        </p:nvSpPr>
        <p:spPr>
          <a:xfrm>
            <a:off x="157655" y="175492"/>
            <a:ext cx="8776137" cy="1274618"/>
          </a:xfrm>
        </p:spPr>
        <p:txBody>
          <a:bodyPr>
            <a:noAutofit/>
          </a:bodyPr>
          <a:lstStyle/>
          <a:p>
            <a:pPr>
              <a:defRPr/>
            </a:pPr>
            <a:r>
              <a:rPr lang="en-US" sz="3200" dirty="0">
                <a:latin typeface="Palatino Linotype" charset="0"/>
              </a:rPr>
              <a:t>Cl</a:t>
            </a:r>
            <a:r>
              <a:rPr lang="en-US" sz="3200" dirty="0">
                <a:solidFill>
                  <a:srgbClr val="FF0000"/>
                </a:solidFill>
                <a:latin typeface="Palatino Linotype" charset="0"/>
              </a:rPr>
              <a:t>i</a:t>
            </a:r>
            <a:r>
              <a:rPr lang="en-US" sz="3200" dirty="0">
                <a:latin typeface="Palatino Linotype" charset="0"/>
              </a:rPr>
              <a:t>ent Sc</a:t>
            </a:r>
            <a:r>
              <a:rPr lang="en-US" sz="3200" dirty="0">
                <a:solidFill>
                  <a:srgbClr val="FF0000"/>
                </a:solidFill>
                <a:latin typeface="Palatino Linotype" charset="0"/>
              </a:rPr>
              <a:t>i</a:t>
            </a:r>
            <a:r>
              <a:rPr lang="en-US" sz="3200" dirty="0">
                <a:latin typeface="Palatino Linotype" charset="0"/>
              </a:rPr>
              <a:t>ence Workshop</a:t>
            </a:r>
            <a:r>
              <a:rPr lang="en-US" sz="3200" dirty="0" smtClean="0">
                <a:latin typeface="Palatino Linotype" charset="0"/>
              </a:rPr>
              <a:t/>
            </a:r>
            <a:br>
              <a:rPr lang="en-US" sz="3200" dirty="0" smtClean="0">
                <a:latin typeface="Palatino Linotype" charset="0"/>
              </a:rPr>
            </a:br>
            <a:r>
              <a:rPr lang="en-US" sz="2400" dirty="0" smtClean="0">
                <a:solidFill>
                  <a:srgbClr val="FF0000"/>
                </a:solidFill>
                <a:latin typeface="Palatino Linotype" charset="0"/>
              </a:rPr>
              <a:t>Thursday, January 11, 2018</a:t>
            </a:r>
            <a:br>
              <a:rPr lang="en-US" sz="2400" dirty="0" smtClean="0">
                <a:solidFill>
                  <a:srgbClr val="FF0000"/>
                </a:solidFill>
                <a:latin typeface="Palatino Linotype" charset="0"/>
              </a:rPr>
            </a:br>
            <a:r>
              <a:rPr lang="en-US" sz="2400" dirty="0" smtClean="0">
                <a:solidFill>
                  <a:srgbClr val="FF0000"/>
                </a:solidFill>
                <a:latin typeface="Palatino Linotype" charset="0"/>
              </a:rPr>
              <a:t>Agenda</a:t>
            </a:r>
            <a:endParaRPr lang="en-US" sz="2400" b="1" dirty="0" smtClean="0">
              <a:solidFill>
                <a:srgbClr val="FF0000"/>
              </a:solidFill>
              <a:latin typeface="KufiStandardGK"/>
              <a:ea typeface="ＭＳ Ｐゴシック" pitchFamily="34" charset="-128"/>
            </a:endParaRPr>
          </a:p>
        </p:txBody>
      </p:sp>
      <p:sp>
        <p:nvSpPr>
          <p:cNvPr id="3076" name="Rectangle 3"/>
          <p:cNvSpPr>
            <a:spLocks noGrp="1" noChangeArrowheads="1"/>
          </p:cNvSpPr>
          <p:nvPr>
            <p:ph idx="1"/>
          </p:nvPr>
        </p:nvSpPr>
        <p:spPr>
          <a:xfrm>
            <a:off x="157655" y="1551709"/>
            <a:ext cx="8910145" cy="5169766"/>
          </a:xfrm>
        </p:spPr>
        <p:txBody>
          <a:bodyPr>
            <a:normAutofit/>
          </a:bodyPr>
          <a:lstStyle/>
          <a:p>
            <a:pPr marL="1835150" indent="-1779588" eaLnBrk="1" hangingPunct="1">
              <a:lnSpc>
                <a:spcPct val="80000"/>
              </a:lnSpc>
              <a:buFontTx/>
              <a:buNone/>
            </a:pPr>
            <a:r>
              <a:rPr lang="en-US" sz="2400" dirty="0" smtClean="0">
                <a:latin typeface="Palatino Linotype" charset="0"/>
                <a:cs typeface="Arial" charset="0"/>
              </a:rPr>
              <a:t>9:00 – 9:55	Building </a:t>
            </a:r>
            <a:r>
              <a:rPr lang="en-US" sz="2400" dirty="0">
                <a:latin typeface="Palatino Linotype" charset="0"/>
                <a:cs typeface="Arial" charset="0"/>
              </a:rPr>
              <a:t>&amp; c</a:t>
            </a:r>
            <a:r>
              <a:rPr lang="en-US" sz="2400" dirty="0" smtClean="0">
                <a:latin typeface="Palatino Linotype" charset="0"/>
                <a:cs typeface="Arial" charset="0"/>
              </a:rPr>
              <a:t>hecking and Debriefing Your Trees</a:t>
            </a:r>
          </a:p>
          <a:p>
            <a:pPr marL="1835150" indent="-1779588" eaLnBrk="1" hangingPunct="1">
              <a:lnSpc>
                <a:spcPct val="80000"/>
              </a:lnSpc>
              <a:buFontTx/>
              <a:buNone/>
            </a:pPr>
            <a:r>
              <a:rPr lang="en-US" sz="1200" dirty="0">
                <a:latin typeface="Palatino Linotype" charset="0"/>
                <a:cs typeface="Arial" charset="0"/>
              </a:rPr>
              <a:t>	</a:t>
            </a:r>
            <a:endParaRPr lang="en-US" altLang="ja-JP" sz="1200" dirty="0" smtClean="0">
              <a:latin typeface="Palatino Linotype" charset="0"/>
              <a:cs typeface="Arial" charset="0"/>
            </a:endParaRPr>
          </a:p>
          <a:p>
            <a:pPr marL="1362075" indent="-1362075" eaLnBrk="1" hangingPunct="1">
              <a:lnSpc>
                <a:spcPct val="80000"/>
              </a:lnSpc>
              <a:buFontTx/>
              <a:buNone/>
            </a:pPr>
            <a:r>
              <a:rPr lang="en-US" sz="2000" i="1" dirty="0" smtClean="0">
                <a:solidFill>
                  <a:srgbClr val="FF0000"/>
                </a:solidFill>
                <a:latin typeface="Palatino Linotype" charset="0"/>
                <a:cs typeface="Arial" charset="0"/>
              </a:rPr>
              <a:t>5 minute (only) stretch!</a:t>
            </a:r>
          </a:p>
          <a:p>
            <a:pPr>
              <a:lnSpc>
                <a:spcPct val="80000"/>
              </a:lnSpc>
              <a:buNone/>
            </a:pPr>
            <a:endParaRPr lang="en-US" sz="1200" dirty="0" smtClean="0">
              <a:latin typeface="Palatino Linotype" charset="0"/>
              <a:cs typeface="Arial" charset="0"/>
            </a:endParaRPr>
          </a:p>
          <a:p>
            <a:pPr>
              <a:lnSpc>
                <a:spcPct val="80000"/>
              </a:lnSpc>
              <a:buNone/>
            </a:pPr>
            <a:r>
              <a:rPr lang="en-US" sz="2400" dirty="0" smtClean="0">
                <a:latin typeface="Palatino Linotype" charset="0"/>
                <a:cs typeface="Arial" charset="0"/>
              </a:rPr>
              <a:t>10:00 – 11:00 </a:t>
            </a:r>
            <a:r>
              <a:rPr lang="en-US" sz="2400" dirty="0">
                <a:latin typeface="Palatino Linotype" charset="0"/>
                <a:cs typeface="Arial" charset="0"/>
              </a:rPr>
              <a:t>	</a:t>
            </a:r>
            <a:r>
              <a:rPr lang="en-US" sz="2400" dirty="0" smtClean="0">
                <a:latin typeface="Palatino Linotype" charset="0"/>
                <a:cs typeface="Arial" charset="0"/>
              </a:rPr>
              <a:t>Dec</a:t>
            </a:r>
            <a:r>
              <a:rPr lang="en-US" sz="2400" dirty="0">
                <a:latin typeface="Palatino Linotype" charset="0"/>
                <a:cs typeface="Arial" charset="0"/>
              </a:rPr>
              <a:t>. Analysis </a:t>
            </a:r>
            <a:r>
              <a:rPr lang="en-US" sz="2400" dirty="0" smtClean="0">
                <a:latin typeface="Palatino Linotype" charset="0"/>
                <a:cs typeface="Arial" charset="0"/>
              </a:rPr>
              <a:t>Demo &amp;  Presentation</a:t>
            </a:r>
            <a:r>
              <a:rPr lang="en-US" sz="2400" dirty="0">
                <a:latin typeface="Palatino Linotype" charset="0"/>
                <a:cs typeface="Arial" charset="0"/>
              </a:rPr>
              <a:t>	</a:t>
            </a:r>
            <a:r>
              <a:rPr lang="en-US" sz="2400" dirty="0" smtClean="0">
                <a:latin typeface="Palatino Linotype" charset="0"/>
                <a:cs typeface="Arial" charset="0"/>
              </a:rPr>
              <a:t>							</a:t>
            </a:r>
            <a:r>
              <a:rPr lang="en-US" sz="2400" smtClean="0">
                <a:latin typeface="Palatino Linotype" charset="0"/>
                <a:cs typeface="Arial" charset="0"/>
              </a:rPr>
              <a:t>	</a:t>
            </a:r>
            <a:endParaRPr lang="en-US" sz="2000" b="1" dirty="0" smtClean="0">
              <a:solidFill>
                <a:srgbClr val="FF0000"/>
              </a:solidFill>
              <a:latin typeface="Palatino Linotype" charset="0"/>
              <a:cs typeface="Arial" charset="0"/>
            </a:endParaRPr>
          </a:p>
          <a:p>
            <a:pPr>
              <a:lnSpc>
                <a:spcPct val="80000"/>
              </a:lnSpc>
              <a:buNone/>
            </a:pPr>
            <a:endParaRPr lang="en-US" sz="1200" dirty="0">
              <a:latin typeface="Palatino Linotype" charset="0"/>
              <a:cs typeface="Arial" charset="0"/>
            </a:endParaRPr>
          </a:p>
          <a:p>
            <a:pPr eaLnBrk="1" hangingPunct="1">
              <a:lnSpc>
                <a:spcPct val="80000"/>
              </a:lnSpc>
              <a:buFontTx/>
              <a:buNone/>
            </a:pPr>
            <a:r>
              <a:rPr lang="en-US" sz="2000" i="1" dirty="0" smtClean="0">
                <a:solidFill>
                  <a:srgbClr val="FF0000"/>
                </a:solidFill>
                <a:latin typeface="Palatino Linotype" charset="0"/>
                <a:cs typeface="Arial" charset="0"/>
              </a:rPr>
              <a:t>10 minute break</a:t>
            </a:r>
          </a:p>
          <a:p>
            <a:pPr eaLnBrk="1" hangingPunct="1">
              <a:lnSpc>
                <a:spcPct val="80000"/>
              </a:lnSpc>
              <a:buFontTx/>
              <a:buNone/>
            </a:pPr>
            <a:endParaRPr lang="en-US" sz="1200" i="1" dirty="0" smtClean="0">
              <a:solidFill>
                <a:srgbClr val="FF0000"/>
              </a:solidFill>
              <a:latin typeface="Palatino Linotype" charset="0"/>
              <a:cs typeface="Arial" charset="0"/>
            </a:endParaRPr>
          </a:p>
          <a:p>
            <a:pPr eaLnBrk="1" hangingPunct="1">
              <a:lnSpc>
                <a:spcPct val="80000"/>
              </a:lnSpc>
              <a:buFontTx/>
              <a:buNone/>
            </a:pPr>
            <a:r>
              <a:rPr lang="en-US" sz="2400" dirty="0" smtClean="0">
                <a:latin typeface="Palatino Linotype" charset="0"/>
                <a:cs typeface="Arial" charset="0"/>
              </a:rPr>
              <a:t>11:10 – 11:40 </a:t>
            </a:r>
            <a:r>
              <a:rPr lang="en-US" sz="2400" dirty="0">
                <a:latin typeface="Palatino Linotype" charset="0"/>
                <a:cs typeface="Arial" charset="0"/>
              </a:rPr>
              <a:t>	</a:t>
            </a:r>
            <a:r>
              <a:rPr lang="en-US" sz="2400" dirty="0" smtClean="0">
                <a:latin typeface="Palatino Linotype" charset="0"/>
                <a:cs typeface="Arial" charset="0"/>
              </a:rPr>
              <a:t>Values and Limits of Trees</a:t>
            </a:r>
            <a:r>
              <a:rPr lang="en-US" sz="2000" dirty="0">
                <a:latin typeface="Palatino Linotype" charset="0"/>
                <a:cs typeface="Arial" charset="0"/>
              </a:rPr>
              <a:t>	</a:t>
            </a:r>
            <a:endParaRPr lang="en-US" sz="2000" dirty="0" smtClean="0">
              <a:latin typeface="Palatino Linotype" charset="0"/>
              <a:cs typeface="Arial" charset="0"/>
            </a:endParaRPr>
          </a:p>
          <a:p>
            <a:pPr eaLnBrk="1" hangingPunct="1">
              <a:lnSpc>
                <a:spcPct val="80000"/>
              </a:lnSpc>
              <a:buFontTx/>
              <a:buNone/>
            </a:pPr>
            <a:r>
              <a:rPr lang="en-US" sz="2000" dirty="0">
                <a:latin typeface="Palatino Linotype" charset="0"/>
                <a:cs typeface="Arial" charset="0"/>
              </a:rPr>
              <a:t>	</a:t>
            </a:r>
            <a:endParaRPr lang="en-US" sz="2000" dirty="0">
              <a:solidFill>
                <a:schemeClr val="accent2"/>
              </a:solidFill>
              <a:latin typeface="Palatino Linotype" charset="0"/>
              <a:cs typeface="Arial" charset="0"/>
            </a:endParaRPr>
          </a:p>
          <a:p>
            <a:pPr eaLnBrk="1" hangingPunct="1">
              <a:lnSpc>
                <a:spcPct val="80000"/>
              </a:lnSpc>
              <a:buFontTx/>
              <a:buNone/>
            </a:pPr>
            <a:r>
              <a:rPr lang="en-US" sz="2400" dirty="0" smtClean="0">
                <a:latin typeface="Palatino Linotype" charset="0"/>
                <a:cs typeface="Arial" charset="0"/>
              </a:rPr>
              <a:t>11:40 – 12:30	Settlement </a:t>
            </a:r>
            <a:r>
              <a:rPr lang="en-US" sz="2400" dirty="0">
                <a:latin typeface="Palatino Linotype" charset="0"/>
                <a:cs typeface="Arial" charset="0"/>
              </a:rPr>
              <a:t>Counseling </a:t>
            </a:r>
            <a:r>
              <a:rPr lang="en-US" sz="2400" dirty="0" smtClean="0">
                <a:latin typeface="Palatino Linotype" charset="0"/>
                <a:cs typeface="Arial" charset="0"/>
              </a:rPr>
              <a:t>Practice </a:t>
            </a:r>
            <a:r>
              <a:rPr lang="en-US" sz="2400" dirty="0">
                <a:latin typeface="Palatino Linotype" charset="0"/>
                <a:cs typeface="Arial" charset="0"/>
              </a:rPr>
              <a:t>WITH </a:t>
            </a:r>
            <a:r>
              <a:rPr lang="en-US" sz="2400" dirty="0" smtClean="0">
                <a:latin typeface="Palatino Linotype" charset="0"/>
                <a:cs typeface="Arial" charset="0"/>
              </a:rPr>
              <a:t>Trees</a:t>
            </a:r>
          </a:p>
          <a:p>
            <a:pPr eaLnBrk="1" hangingPunct="1">
              <a:lnSpc>
                <a:spcPct val="80000"/>
              </a:lnSpc>
              <a:buFontTx/>
              <a:buNone/>
            </a:pPr>
            <a:endParaRPr lang="en-US" sz="2000" dirty="0" smtClean="0">
              <a:latin typeface="Palatino Linotype" charset="0"/>
              <a:cs typeface="Arial" charset="0"/>
            </a:endParaRPr>
          </a:p>
          <a:p>
            <a:pPr eaLnBrk="1" hangingPunct="1">
              <a:lnSpc>
                <a:spcPct val="80000"/>
              </a:lnSpc>
              <a:buFontTx/>
              <a:buNone/>
            </a:pPr>
            <a:r>
              <a:rPr lang="en-US" sz="2400" dirty="0" smtClean="0">
                <a:latin typeface="Palatino Linotype" charset="0"/>
                <a:cs typeface="Arial" charset="0"/>
              </a:rPr>
              <a:t>12:30 – 1:30	Lunch break</a:t>
            </a:r>
          </a:p>
          <a:p>
            <a:pPr eaLnBrk="1" hangingPunct="1">
              <a:lnSpc>
                <a:spcPct val="80000"/>
              </a:lnSpc>
              <a:buFontTx/>
              <a:buNone/>
            </a:pPr>
            <a:endParaRPr lang="en-US" sz="2000" dirty="0" smtClean="0">
              <a:latin typeface="Palatino Linotype" charset="0"/>
              <a:cs typeface="Arial" charset="0"/>
            </a:endParaRPr>
          </a:p>
          <a:p>
            <a:pPr>
              <a:lnSpc>
                <a:spcPct val="80000"/>
              </a:lnSpc>
              <a:buNone/>
            </a:pPr>
            <a:r>
              <a:rPr lang="en-US" sz="2400" dirty="0" smtClean="0">
                <a:latin typeface="Palatino Linotype" charset="0"/>
                <a:cs typeface="Arial" charset="0"/>
              </a:rPr>
              <a:t>1:30 – 3:30	</a:t>
            </a:r>
            <a:r>
              <a:rPr lang="en-US" sz="2400" i="1" dirty="0" smtClean="0">
                <a:latin typeface="Palatino Linotype" charset="0"/>
                <a:cs typeface="Arial" charset="0"/>
              </a:rPr>
              <a:t>Drama </a:t>
            </a:r>
            <a:r>
              <a:rPr lang="en-US" sz="2400" i="1" dirty="0">
                <a:latin typeface="Palatino Linotype" charset="0"/>
                <a:cs typeface="Arial" charset="0"/>
              </a:rPr>
              <a:t>Does It: </a:t>
            </a:r>
            <a:r>
              <a:rPr lang="en-US" sz="2400" dirty="0">
                <a:latin typeface="Palatino Linotype" charset="0"/>
                <a:cs typeface="Arial" charset="0"/>
              </a:rPr>
              <a:t>Lessons from Actors</a:t>
            </a:r>
          </a:p>
          <a:p>
            <a:pPr eaLnBrk="1" hangingPunct="1">
              <a:lnSpc>
                <a:spcPct val="80000"/>
              </a:lnSpc>
              <a:buFontTx/>
              <a:buNone/>
            </a:pPr>
            <a:endParaRPr lang="en-US" sz="2000" dirty="0">
              <a:latin typeface="Palatino Linotype" charset="0"/>
              <a:cs typeface="Arial" charset="0"/>
            </a:endParaRPr>
          </a:p>
        </p:txBody>
      </p:sp>
      <p:sp>
        <p:nvSpPr>
          <p:cNvPr id="307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02B1C992-561E-814C-A147-0CE08616B412}" type="slidenum">
              <a:rPr lang="en-US"/>
              <a:pPr eaLnBrk="1" hangingPunct="1"/>
              <a:t>2</a:t>
            </a:fld>
            <a:endParaRPr lang="en-US"/>
          </a:p>
        </p:txBody>
      </p:sp>
      <p:sp>
        <p:nvSpPr>
          <p:cNvPr id="7"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36237952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a:xfrm>
            <a:off x="136634" y="274638"/>
            <a:ext cx="8933794" cy="1143000"/>
          </a:xfrm>
        </p:spPr>
        <p:txBody>
          <a:bodyPr>
            <a:normAutofit/>
          </a:bodyPr>
          <a:lstStyle/>
          <a:p>
            <a:pPr eaLnBrk="1" hangingPunct="1"/>
            <a:r>
              <a:rPr lang="en-US" sz="3900" b="1" dirty="0">
                <a:latin typeface="KufiStandardGK"/>
                <a:ea typeface="MS PGothic" charset="0"/>
              </a:rPr>
              <a:t>So, How can I think and talk </a:t>
            </a:r>
            <a:r>
              <a:rPr lang="en-US" sz="3900" b="1" dirty="0" smtClean="0">
                <a:latin typeface="KufiStandardGK"/>
                <a:ea typeface="MS PGothic" charset="0"/>
              </a:rPr>
              <a:t>it through</a:t>
            </a:r>
            <a:r>
              <a:rPr lang="en-US" sz="3900" b="1" dirty="0">
                <a:latin typeface="KufiStandardGK"/>
                <a:ea typeface="MS PGothic" charset="0"/>
              </a:rPr>
              <a:t>?</a:t>
            </a:r>
          </a:p>
        </p:txBody>
      </p:sp>
      <p:sp>
        <p:nvSpPr>
          <p:cNvPr id="87042" name="Rectangle 3"/>
          <p:cNvSpPr>
            <a:spLocks noGrp="1" noChangeArrowheads="1"/>
          </p:cNvSpPr>
          <p:nvPr>
            <p:ph idx="1"/>
          </p:nvPr>
        </p:nvSpPr>
        <p:spPr/>
        <p:txBody>
          <a:bodyPr/>
          <a:lstStyle/>
          <a:p>
            <a:pPr eaLnBrk="1" hangingPunct="1"/>
            <a:r>
              <a:rPr lang="en-US" dirty="0">
                <a:latin typeface="Palatino Linotype" pitchFamily="18" charset="0"/>
                <a:ea typeface="MS PGothic" charset="0"/>
              </a:rPr>
              <a:t>A boring series of questions.</a:t>
            </a:r>
          </a:p>
          <a:p>
            <a:pPr lvl="1" eaLnBrk="1" hangingPunct="1"/>
            <a:r>
              <a:rPr lang="en-US" dirty="0">
                <a:latin typeface="Palatino Linotype" pitchFamily="18" charset="0"/>
                <a:ea typeface="MS PGothic" charset="0"/>
              </a:rPr>
              <a:t>What will happen next?</a:t>
            </a:r>
          </a:p>
          <a:p>
            <a:pPr lvl="1" eaLnBrk="1" hangingPunct="1"/>
            <a:r>
              <a:rPr lang="en-US" dirty="0">
                <a:latin typeface="Palatino Linotype" pitchFamily="18" charset="0"/>
                <a:ea typeface="MS PGothic" charset="0"/>
              </a:rPr>
              <a:t>What will happen after that?</a:t>
            </a:r>
          </a:p>
          <a:p>
            <a:pPr lvl="1" eaLnBrk="1" hangingPunct="1"/>
            <a:r>
              <a:rPr lang="en-US" dirty="0">
                <a:latin typeface="Palatino Linotype" pitchFamily="18" charset="0"/>
                <a:ea typeface="MS PGothic" charset="0"/>
              </a:rPr>
              <a:t>Is that the only possibility</a:t>
            </a:r>
          </a:p>
          <a:p>
            <a:pPr lvl="1" eaLnBrk="1" hangingPunct="1"/>
            <a:r>
              <a:rPr lang="en-US" dirty="0">
                <a:latin typeface="Palatino Linotype" pitchFamily="18" charset="0"/>
                <a:ea typeface="MS PGothic" charset="0"/>
              </a:rPr>
              <a:t>If you go to trial and liability is found, what are the likely damages?</a:t>
            </a:r>
          </a:p>
          <a:p>
            <a:pPr lvl="1" eaLnBrk="1" hangingPunct="1"/>
            <a:r>
              <a:rPr lang="en-US" dirty="0">
                <a:latin typeface="Palatino Linotype" pitchFamily="18" charset="0"/>
                <a:ea typeface="MS PGothic" charset="0"/>
              </a:rPr>
              <a:t>Punitive or compensatory</a:t>
            </a:r>
          </a:p>
          <a:p>
            <a:pPr lvl="1" eaLnBrk="1" hangingPunct="1"/>
            <a:r>
              <a:rPr lang="en-US" dirty="0">
                <a:latin typeface="Palatino Linotype" pitchFamily="18" charset="0"/>
                <a:ea typeface="MS PGothic" charset="0"/>
              </a:rPr>
              <a:t>Stingy jury, reasonable jury, great jury</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2900119346"/>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88065" name="Rectangle 2"/>
          <p:cNvSpPr>
            <a:spLocks noGrp="1" noChangeArrowheads="1"/>
          </p:cNvSpPr>
          <p:nvPr>
            <p:ph type="title"/>
          </p:nvPr>
        </p:nvSpPr>
        <p:spPr/>
        <p:txBody>
          <a:bodyPr>
            <a:normAutofit/>
          </a:bodyPr>
          <a:lstStyle/>
          <a:p>
            <a:pPr eaLnBrk="1" hangingPunct="1"/>
            <a:r>
              <a:rPr lang="en-US" b="1" dirty="0">
                <a:latin typeface="KufiStandardGK"/>
                <a:ea typeface="MS PGothic" charset="0"/>
              </a:rPr>
              <a:t>Introducing Decision </a:t>
            </a:r>
            <a:r>
              <a:rPr lang="en-US" b="1" dirty="0" smtClean="0">
                <a:latin typeface="KufiStandardGK"/>
                <a:ea typeface="MS PGothic" charset="0"/>
              </a:rPr>
              <a:t>Analysis</a:t>
            </a:r>
            <a:endParaRPr lang="en-US" b="1" dirty="0">
              <a:latin typeface="KufiStandardGK"/>
              <a:ea typeface="MS PGothic" charset="0"/>
            </a:endParaRPr>
          </a:p>
        </p:txBody>
      </p:sp>
      <p:sp>
        <p:nvSpPr>
          <p:cNvPr id="88066" name="Rectangle 3"/>
          <p:cNvSpPr>
            <a:spLocks noGrp="1" noChangeArrowheads="1"/>
          </p:cNvSpPr>
          <p:nvPr>
            <p:ph idx="1"/>
          </p:nvPr>
        </p:nvSpPr>
        <p:spPr/>
        <p:txBody>
          <a:bodyPr>
            <a:normAutofit lnSpcReduction="10000"/>
          </a:bodyPr>
          <a:lstStyle/>
          <a:p>
            <a:pPr eaLnBrk="1" hangingPunct="1">
              <a:lnSpc>
                <a:spcPct val="90000"/>
              </a:lnSpc>
            </a:pPr>
            <a:r>
              <a:rPr lang="en-US" sz="2800" dirty="0">
                <a:latin typeface="Palatino Linotype" pitchFamily="18" charset="0"/>
                <a:ea typeface="MS PGothic" charset="0"/>
              </a:rPr>
              <a:t>How do you decide when to bet and when not to?</a:t>
            </a:r>
          </a:p>
          <a:p>
            <a:pPr eaLnBrk="1" hangingPunct="1">
              <a:lnSpc>
                <a:spcPct val="90000"/>
              </a:lnSpc>
            </a:pPr>
            <a:r>
              <a:rPr lang="en-US" sz="2800" dirty="0">
                <a:latin typeface="Palatino Linotype" pitchFamily="18" charset="0"/>
                <a:ea typeface="MS PGothic" charset="0"/>
              </a:rPr>
              <a:t>You can think of your litigation claims as a lottery ticket – you could win, you could lose.  The exact amounts are hard to tel. </a:t>
            </a:r>
          </a:p>
          <a:p>
            <a:pPr eaLnBrk="1" hangingPunct="1">
              <a:lnSpc>
                <a:spcPct val="90000"/>
              </a:lnSpc>
            </a:pPr>
            <a:r>
              <a:rPr lang="en-US" sz="2800" dirty="0">
                <a:latin typeface="Palatino Linotype" pitchFamily="18" charset="0"/>
                <a:ea typeface="MS PGothic" charset="0"/>
              </a:rPr>
              <a:t>The question is at what point you</a:t>
            </a:r>
            <a:r>
              <a:rPr lang="ja-JP" altLang="en-US" sz="2800" dirty="0">
                <a:latin typeface="Palatino Linotype" pitchFamily="18" charset="0"/>
                <a:ea typeface="MS PGothic" charset="0"/>
              </a:rPr>
              <a:t>’</a:t>
            </a:r>
            <a:r>
              <a:rPr lang="en-US" altLang="ja-JP" sz="2800" dirty="0">
                <a:latin typeface="Palatino Linotype" pitchFamily="18" charset="0"/>
                <a:ea typeface="MS PGothic" charset="0"/>
              </a:rPr>
              <a:t>d feel better selling the lottery ticket for an amount certain.</a:t>
            </a:r>
          </a:p>
          <a:p>
            <a:pPr eaLnBrk="1" hangingPunct="1">
              <a:lnSpc>
                <a:spcPct val="90000"/>
              </a:lnSpc>
            </a:pPr>
            <a:r>
              <a:rPr lang="en-US" sz="2800" dirty="0">
                <a:latin typeface="Palatino Linotype" pitchFamily="18" charset="0"/>
                <a:ea typeface="MS PGothic" charset="0"/>
              </a:rPr>
              <a:t>This is how a computer might make the decision.  Of course, you are not a computer, but this might be an interesting data point for you to consider.</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1153869156"/>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a:xfrm>
            <a:off x="685800" y="381000"/>
            <a:ext cx="7772400" cy="973667"/>
          </a:xfrm>
        </p:spPr>
        <p:txBody>
          <a:bodyPr/>
          <a:lstStyle/>
          <a:p>
            <a:pPr eaLnBrk="1" hangingPunct="1"/>
            <a:r>
              <a:rPr lang="en-US" b="1" dirty="0">
                <a:latin typeface="KufiStandardGK"/>
                <a:ea typeface="MS PGothic" charset="0"/>
              </a:rPr>
              <a:t>In practice pointers</a:t>
            </a:r>
          </a:p>
        </p:txBody>
      </p:sp>
      <p:sp>
        <p:nvSpPr>
          <p:cNvPr id="89090" name="Rectangle 3"/>
          <p:cNvSpPr>
            <a:spLocks noGrp="1" noChangeArrowheads="1"/>
          </p:cNvSpPr>
          <p:nvPr>
            <p:ph idx="1"/>
          </p:nvPr>
        </p:nvSpPr>
        <p:spPr>
          <a:xfrm>
            <a:off x="685800" y="1447800"/>
            <a:ext cx="7772400" cy="4114800"/>
          </a:xfrm>
        </p:spPr>
        <p:txBody>
          <a:bodyPr>
            <a:normAutofit fontScale="92500" lnSpcReduction="10000"/>
          </a:bodyPr>
          <a:lstStyle/>
          <a:p>
            <a:pPr eaLnBrk="1" hangingPunct="1">
              <a:lnSpc>
                <a:spcPct val="90000"/>
              </a:lnSpc>
            </a:pPr>
            <a:r>
              <a:rPr lang="en-US" sz="2800" dirty="0">
                <a:latin typeface="Palatino Linotype" pitchFamily="18" charset="0"/>
                <a:ea typeface="MS PGothic" charset="0"/>
              </a:rPr>
              <a:t>Build the tree based upon your analysis of what will and what might happen over time.</a:t>
            </a:r>
          </a:p>
          <a:p>
            <a:pPr eaLnBrk="1" hangingPunct="1">
              <a:lnSpc>
                <a:spcPct val="90000"/>
              </a:lnSpc>
            </a:pPr>
            <a:r>
              <a:rPr lang="en-US" sz="2800" dirty="0">
                <a:latin typeface="Palatino Linotype" pitchFamily="18" charset="0"/>
                <a:ea typeface="MS PGothic" charset="0"/>
              </a:rPr>
              <a:t>Consider writing in (mapping out) time frames</a:t>
            </a:r>
          </a:p>
          <a:p>
            <a:pPr eaLnBrk="1" hangingPunct="1">
              <a:lnSpc>
                <a:spcPct val="90000"/>
              </a:lnSpc>
            </a:pPr>
            <a:r>
              <a:rPr lang="en-US" sz="2800" dirty="0">
                <a:latin typeface="Palatino Linotype" pitchFamily="18" charset="0"/>
                <a:ea typeface="MS PGothic" charset="0"/>
              </a:rPr>
              <a:t>Discuss sources/research behind estimates of probabilities and </a:t>
            </a:r>
            <a:r>
              <a:rPr lang="en-US" sz="2800" dirty="0" err="1">
                <a:latin typeface="Palatino Linotype" pitchFamily="18" charset="0"/>
                <a:ea typeface="MS PGothic" charset="0"/>
              </a:rPr>
              <a:t>damaages</a:t>
            </a:r>
            <a:r>
              <a:rPr lang="en-US" sz="2800" dirty="0">
                <a:latin typeface="Palatino Linotype" pitchFamily="18" charset="0"/>
                <a:ea typeface="MS PGothic" charset="0"/>
              </a:rPr>
              <a:t>.  REMEMBER not to claim </a:t>
            </a:r>
            <a:r>
              <a:rPr lang="ja-JP" altLang="en-US" sz="2800" dirty="0">
                <a:latin typeface="Palatino Linotype" pitchFamily="18" charset="0"/>
                <a:ea typeface="MS PGothic" charset="0"/>
              </a:rPr>
              <a:t>“</a:t>
            </a:r>
            <a:r>
              <a:rPr lang="en-US" altLang="ja-JP" sz="2800" dirty="0">
                <a:latin typeface="Palatino Linotype" pitchFamily="18" charset="0"/>
                <a:ea typeface="MS PGothic" charset="0"/>
              </a:rPr>
              <a:t>There IS a 60% chance</a:t>
            </a:r>
            <a:r>
              <a:rPr lang="ja-JP" altLang="en-US" sz="2800" dirty="0">
                <a:latin typeface="Palatino Linotype" pitchFamily="18" charset="0"/>
                <a:ea typeface="MS PGothic" charset="0"/>
              </a:rPr>
              <a:t>”</a:t>
            </a:r>
            <a:r>
              <a:rPr lang="en-US" altLang="ja-JP" sz="2800" dirty="0">
                <a:latin typeface="Palatino Linotype" pitchFamily="18" charset="0"/>
                <a:ea typeface="MS PGothic" charset="0"/>
              </a:rPr>
              <a:t>  - Instead, we would bet, that if the case were tried 100 times, </a:t>
            </a:r>
            <a:r>
              <a:rPr lang="en-US" altLang="ja-JP" sz="2800" dirty="0" smtClean="0">
                <a:latin typeface="Palatino Linotype" pitchFamily="18" charset="0"/>
                <a:ea typeface="MS PGothic" charset="0"/>
              </a:rPr>
              <a:t>we’d </a:t>
            </a:r>
            <a:r>
              <a:rPr lang="en-US" altLang="ja-JP" sz="2800" dirty="0">
                <a:latin typeface="Palatino Linotype" pitchFamily="18" charset="0"/>
                <a:ea typeface="MS PGothic" charset="0"/>
              </a:rPr>
              <a:t>win about 60 of them.  DOWNPLAY THE PRECISION – </a:t>
            </a:r>
            <a:r>
              <a:rPr lang="en-US" altLang="ja-JP" sz="2800" dirty="0" smtClean="0">
                <a:latin typeface="Palatino Linotype" pitchFamily="18" charset="0"/>
                <a:ea typeface="MS PGothic" charset="0"/>
              </a:rPr>
              <a:t>it’s </a:t>
            </a:r>
            <a:r>
              <a:rPr lang="en-US" altLang="ja-JP" sz="2800" dirty="0">
                <a:latin typeface="Palatino Linotype" pitchFamily="18" charset="0"/>
                <a:ea typeface="MS PGothic" charset="0"/>
              </a:rPr>
              <a:t>NOT.</a:t>
            </a:r>
          </a:p>
          <a:p>
            <a:pPr eaLnBrk="1" hangingPunct="1">
              <a:lnSpc>
                <a:spcPct val="90000"/>
              </a:lnSpc>
            </a:pPr>
            <a:r>
              <a:rPr lang="en-US" sz="2800" dirty="0">
                <a:latin typeface="Palatino Linotype" pitchFamily="18" charset="0"/>
                <a:ea typeface="MS PGothic" charset="0"/>
              </a:rPr>
              <a:t>Emphasize that the EMV is NOT what anyone gets.</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2634555552"/>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90113" name="Rectangle 2"/>
          <p:cNvSpPr>
            <a:spLocks noGrp="1" noChangeArrowheads="1"/>
          </p:cNvSpPr>
          <p:nvPr>
            <p:ph type="title"/>
          </p:nvPr>
        </p:nvSpPr>
        <p:spPr/>
        <p:txBody>
          <a:bodyPr/>
          <a:lstStyle/>
          <a:p>
            <a:pPr eaLnBrk="1" hangingPunct="1"/>
            <a:r>
              <a:rPr lang="en-US" b="1" dirty="0">
                <a:latin typeface="KufiStandardGK"/>
                <a:ea typeface="MS PGothic" charset="0"/>
              </a:rPr>
              <a:t>More practice pointers</a:t>
            </a:r>
          </a:p>
        </p:txBody>
      </p:sp>
      <p:sp>
        <p:nvSpPr>
          <p:cNvPr id="90114" name="Rectangle 3"/>
          <p:cNvSpPr>
            <a:spLocks noGrp="1" noChangeArrowheads="1"/>
          </p:cNvSpPr>
          <p:nvPr>
            <p:ph idx="1"/>
          </p:nvPr>
        </p:nvSpPr>
        <p:spPr/>
        <p:txBody>
          <a:bodyPr>
            <a:normAutofit lnSpcReduction="10000"/>
          </a:bodyPr>
          <a:lstStyle/>
          <a:p>
            <a:pPr eaLnBrk="1" hangingPunct="1">
              <a:lnSpc>
                <a:spcPct val="90000"/>
              </a:lnSpc>
            </a:pPr>
            <a:r>
              <a:rPr lang="en-US" sz="2800" dirty="0">
                <a:latin typeface="Palatino Linotype" pitchFamily="18" charset="0"/>
                <a:ea typeface="MS PGothic" charset="0"/>
              </a:rPr>
              <a:t>Permit your client to see the tree (once) with his/her HUGE numbers, tempered with more likely #s. </a:t>
            </a:r>
          </a:p>
          <a:p>
            <a:pPr eaLnBrk="1" hangingPunct="1">
              <a:lnSpc>
                <a:spcPct val="90000"/>
              </a:lnSpc>
            </a:pPr>
            <a:r>
              <a:rPr lang="en-US" sz="2800" dirty="0">
                <a:latin typeface="Palatino Linotype" pitchFamily="18" charset="0"/>
                <a:ea typeface="MS PGothic" charset="0"/>
              </a:rPr>
              <a:t>Play with different percentages and numbers, test certainties (sensitivity analysis sounds fancy, but </a:t>
            </a:r>
            <a:r>
              <a:rPr lang="en-US" sz="2800" dirty="0" smtClean="0">
                <a:latin typeface="Palatino Linotype" pitchFamily="18" charset="0"/>
                <a:ea typeface="MS PGothic" charset="0"/>
              </a:rPr>
              <a:t>it’</a:t>
            </a:r>
            <a:r>
              <a:rPr lang="en-US" altLang="ja-JP" sz="2800" dirty="0" smtClean="0">
                <a:latin typeface="Palatino Linotype" pitchFamily="18" charset="0"/>
                <a:ea typeface="MS PGothic" charset="0"/>
              </a:rPr>
              <a:t>s </a:t>
            </a:r>
            <a:r>
              <a:rPr lang="en-US" altLang="ja-JP" sz="2800" dirty="0">
                <a:latin typeface="Palatino Linotype" pitchFamily="18" charset="0"/>
                <a:ea typeface="MS PGothic" charset="0"/>
              </a:rPr>
              <a:t>just playing.</a:t>
            </a:r>
          </a:p>
          <a:p>
            <a:pPr eaLnBrk="1" hangingPunct="1">
              <a:lnSpc>
                <a:spcPct val="90000"/>
              </a:lnSpc>
            </a:pPr>
            <a:r>
              <a:rPr lang="en-US" sz="2800" dirty="0">
                <a:latin typeface="Palatino Linotype" pitchFamily="18" charset="0"/>
                <a:ea typeface="MS PGothic" charset="0"/>
              </a:rPr>
              <a:t>Look at the distribution of possible outcomes – probabilities of each.</a:t>
            </a:r>
          </a:p>
          <a:p>
            <a:pPr eaLnBrk="1" hangingPunct="1">
              <a:lnSpc>
                <a:spcPct val="90000"/>
              </a:lnSpc>
            </a:pPr>
            <a:r>
              <a:rPr lang="en-US" sz="2800" dirty="0">
                <a:latin typeface="Palatino Linotype" pitchFamily="18" charset="0"/>
                <a:ea typeface="MS PGothic" charset="0"/>
              </a:rPr>
              <a:t>Back away from the tree – it need not dictate – many other things will affect the </a:t>
            </a:r>
            <a:r>
              <a:rPr lang="en-US" sz="2800" dirty="0" smtClean="0">
                <a:latin typeface="Palatino Linotype" pitchFamily="18" charset="0"/>
                <a:ea typeface="MS PGothic" charset="0"/>
              </a:rPr>
              <a:t>client’</a:t>
            </a:r>
            <a:r>
              <a:rPr lang="en-US" altLang="ja-JP" sz="2800" dirty="0" smtClean="0">
                <a:latin typeface="Palatino Linotype" pitchFamily="18" charset="0"/>
                <a:ea typeface="MS PGothic" charset="0"/>
              </a:rPr>
              <a:t>s </a:t>
            </a:r>
            <a:r>
              <a:rPr lang="en-US" altLang="ja-JP" sz="2800" dirty="0">
                <a:latin typeface="Palatino Linotype" pitchFamily="18" charset="0"/>
                <a:ea typeface="MS PGothic" charset="0"/>
              </a:rPr>
              <a:t>decision. </a:t>
            </a:r>
          </a:p>
          <a:p>
            <a:pPr eaLnBrk="1" hangingPunct="1">
              <a:lnSpc>
                <a:spcPct val="90000"/>
              </a:lnSpc>
            </a:pPr>
            <a:endParaRPr lang="en-US" sz="2800" dirty="0">
              <a:latin typeface="Times New Roman" charset="0"/>
              <a:ea typeface="MS PGothic" charset="0"/>
            </a:endParaRPr>
          </a:p>
          <a:p>
            <a:pPr eaLnBrk="1" hangingPunct="1">
              <a:lnSpc>
                <a:spcPct val="90000"/>
              </a:lnSpc>
            </a:pPr>
            <a:endParaRPr lang="en-US" sz="2800" dirty="0">
              <a:latin typeface="Times New Roman" charset="0"/>
              <a:ea typeface="MS PGothic" charset="0"/>
            </a:endParaRP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3321406803"/>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91137" name="Rectangle 2"/>
          <p:cNvSpPr>
            <a:spLocks noGrp="1" noChangeArrowheads="1"/>
          </p:cNvSpPr>
          <p:nvPr>
            <p:ph type="ctrTitle"/>
          </p:nvPr>
        </p:nvSpPr>
        <p:spPr>
          <a:xfrm>
            <a:off x="685800" y="1371600"/>
            <a:ext cx="8001000" cy="4495800"/>
          </a:xfrm>
        </p:spPr>
        <p:txBody>
          <a:bodyPr/>
          <a:lstStyle/>
          <a:p>
            <a:pPr eaLnBrk="1" hangingPunct="1"/>
            <a:r>
              <a:rPr lang="en-US" sz="5400" b="1" dirty="0">
                <a:solidFill>
                  <a:schemeClr val="tx1">
                    <a:lumMod val="65000"/>
                  </a:schemeClr>
                </a:solidFill>
                <a:latin typeface="KufiStandardGK"/>
                <a:ea typeface="MS PGothic" charset="0"/>
              </a:rPr>
              <a:t>Some Fancy Trees</a:t>
            </a:r>
            <a:r>
              <a:rPr lang="en-US" sz="5400" dirty="0">
                <a:solidFill>
                  <a:schemeClr val="accent1"/>
                </a:solidFill>
                <a:latin typeface="Times New Roman" charset="0"/>
                <a:ea typeface="MS PGothic" charset="0"/>
              </a:rPr>
              <a:t/>
            </a:r>
            <a:br>
              <a:rPr lang="en-US" sz="5400" dirty="0">
                <a:solidFill>
                  <a:schemeClr val="accent1"/>
                </a:solidFill>
                <a:latin typeface="Times New Roman" charset="0"/>
                <a:ea typeface="MS PGothic" charset="0"/>
              </a:rPr>
            </a:br>
            <a:r>
              <a:rPr lang="en-US" dirty="0" smtClean="0">
                <a:latin typeface="Palatino Linotype" pitchFamily="18" charset="0"/>
                <a:ea typeface="MS PGothic" charset="0"/>
              </a:rPr>
              <a:t>Very </a:t>
            </a:r>
            <a:r>
              <a:rPr lang="en-US" dirty="0">
                <a:latin typeface="Palatino Linotype" pitchFamily="18" charset="0"/>
                <a:ea typeface="MS PGothic" charset="0"/>
              </a:rPr>
              <a:t>Big </a:t>
            </a:r>
            <a:r>
              <a:rPr lang="en-US" dirty="0" smtClean="0">
                <a:latin typeface="Palatino Linotype" pitchFamily="18" charset="0"/>
                <a:ea typeface="MS PGothic" charset="0"/>
              </a:rPr>
              <a:t>Bathtubs</a:t>
            </a:r>
            <a:br>
              <a:rPr lang="en-US" dirty="0" smtClean="0">
                <a:latin typeface="Palatino Linotype" pitchFamily="18" charset="0"/>
                <a:ea typeface="MS PGothic" charset="0"/>
              </a:rPr>
            </a:br>
            <a:r>
              <a:rPr lang="en-US" dirty="0" smtClean="0">
                <a:latin typeface="Palatino Linotype" pitchFamily="18" charset="0"/>
                <a:ea typeface="MS PGothic" charset="0"/>
              </a:rPr>
              <a:t>Harassment Complex</a:t>
            </a:r>
            <a:endParaRPr lang="en-US" dirty="0">
              <a:latin typeface="Palatino Linotype" pitchFamily="18" charset="0"/>
              <a:ea typeface="MS PGothic" charset="0"/>
            </a:endParaRP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2404190154"/>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p:txBody>
          <a:bodyPr/>
          <a:lstStyle/>
          <a:p>
            <a:pPr eaLnBrk="1" hangingPunct="1"/>
            <a:r>
              <a:rPr lang="en-US" b="1" dirty="0">
                <a:latin typeface="KufiStandardGK"/>
                <a:ea typeface="MS PGothic" charset="0"/>
              </a:rPr>
              <a:t>Values and Limits of Trees</a:t>
            </a:r>
          </a:p>
        </p:txBody>
      </p:sp>
      <p:sp>
        <p:nvSpPr>
          <p:cNvPr id="92162" name="Rectangle 4"/>
          <p:cNvSpPr>
            <a:spLocks noGrp="1" noChangeArrowheads="1"/>
          </p:cNvSpPr>
          <p:nvPr>
            <p:ph type="subTitle" idx="1"/>
          </p:nvPr>
        </p:nvSpPr>
        <p:spPr/>
        <p:txBody>
          <a:bodyPr/>
          <a:lstStyle/>
          <a:p>
            <a:pPr eaLnBrk="1" hangingPunct="1"/>
            <a:r>
              <a:rPr lang="en-US" dirty="0">
                <a:latin typeface="Palatino Linotype" pitchFamily="18" charset="0"/>
                <a:ea typeface="MS PGothic" charset="0"/>
              </a:rPr>
              <a:t>Nothing is Magic</a:t>
            </a:r>
          </a:p>
          <a:p>
            <a:pPr eaLnBrk="1" hangingPunct="1"/>
            <a:r>
              <a:rPr lang="en-US" dirty="0">
                <a:latin typeface="Palatino Linotype" pitchFamily="18" charset="0"/>
                <a:ea typeface="MS PGothic" charset="0"/>
              </a:rPr>
              <a:t>But props can help….</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1727501436"/>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93185" name="Rectangle 2"/>
          <p:cNvSpPr>
            <a:spLocks noGrp="1" noChangeArrowheads="1"/>
          </p:cNvSpPr>
          <p:nvPr>
            <p:ph type="title" idx="4294967295"/>
          </p:nvPr>
        </p:nvSpPr>
        <p:spPr>
          <a:xfrm>
            <a:off x="135466" y="274638"/>
            <a:ext cx="8924450" cy="1143000"/>
          </a:xfrm>
        </p:spPr>
        <p:txBody>
          <a:bodyPr>
            <a:normAutofit/>
          </a:bodyPr>
          <a:lstStyle/>
          <a:p>
            <a:pPr eaLnBrk="1" hangingPunct="1"/>
            <a:r>
              <a:rPr lang="en-US" b="1" dirty="0">
                <a:latin typeface="KufiStandardGK"/>
                <a:ea typeface="MS PGothic" charset="0"/>
              </a:rPr>
              <a:t>Decision Analysis and Intangibles</a:t>
            </a:r>
          </a:p>
        </p:txBody>
      </p:sp>
      <p:sp>
        <p:nvSpPr>
          <p:cNvPr id="93186" name="Rectangle 3"/>
          <p:cNvSpPr>
            <a:spLocks noGrp="1" noChangeArrowheads="1"/>
          </p:cNvSpPr>
          <p:nvPr>
            <p:ph type="body" idx="4294967295"/>
          </p:nvPr>
        </p:nvSpPr>
        <p:spPr>
          <a:xfrm>
            <a:off x="135466" y="1600200"/>
            <a:ext cx="8714244" cy="4525963"/>
          </a:xfrm>
        </p:spPr>
        <p:txBody>
          <a:bodyPr/>
          <a:lstStyle/>
          <a:p>
            <a:pPr eaLnBrk="1" hangingPunct="1"/>
            <a:r>
              <a:rPr lang="en-US" sz="2800" dirty="0" smtClean="0">
                <a:latin typeface="Palatino Linotype" pitchFamily="18" charset="0"/>
                <a:ea typeface="MS PGothic" charset="0"/>
              </a:rPr>
              <a:t>What’</a:t>
            </a:r>
            <a:r>
              <a:rPr lang="en-US" altLang="ja-JP" sz="2800" dirty="0" smtClean="0">
                <a:latin typeface="Palatino Linotype" pitchFamily="18" charset="0"/>
                <a:ea typeface="MS PGothic" charset="0"/>
              </a:rPr>
              <a:t>s </a:t>
            </a:r>
            <a:r>
              <a:rPr lang="en-US" altLang="ja-JP" sz="2800" dirty="0">
                <a:latin typeface="Palatino Linotype" pitchFamily="18" charset="0"/>
                <a:ea typeface="MS PGothic" charset="0"/>
              </a:rPr>
              <a:t>measured is what becomes important</a:t>
            </a:r>
          </a:p>
          <a:p>
            <a:pPr eaLnBrk="1" hangingPunct="1"/>
            <a:r>
              <a:rPr lang="en-US" sz="2800" dirty="0">
                <a:latin typeface="Palatino Linotype" pitchFamily="18" charset="0"/>
                <a:ea typeface="MS PGothic" charset="0"/>
              </a:rPr>
              <a:t>Intangibles (or less concrete) are often VERY important but hard to measure</a:t>
            </a:r>
          </a:p>
          <a:p>
            <a:pPr eaLnBrk="1" hangingPunct="1"/>
            <a:r>
              <a:rPr lang="en-US" sz="2800" dirty="0" smtClean="0">
                <a:latin typeface="Palatino Linotype" pitchFamily="18" charset="0"/>
                <a:ea typeface="MS PGothic" charset="0"/>
              </a:rPr>
              <a:t>Let’</a:t>
            </a:r>
            <a:r>
              <a:rPr lang="en-US" altLang="ja-JP" sz="2800" dirty="0" smtClean="0">
                <a:latin typeface="Palatino Linotype" pitchFamily="18" charset="0"/>
                <a:ea typeface="MS PGothic" charset="0"/>
              </a:rPr>
              <a:t>s </a:t>
            </a:r>
            <a:r>
              <a:rPr lang="en-US" altLang="ja-JP" sz="2800" dirty="0">
                <a:latin typeface="Palatino Linotype" pitchFamily="18" charset="0"/>
                <a:ea typeface="MS PGothic" charset="0"/>
              </a:rPr>
              <a:t>look at the same decision, with and without intangibles</a:t>
            </a:r>
          </a:p>
          <a:p>
            <a:pPr eaLnBrk="1" hangingPunct="1"/>
            <a:r>
              <a:rPr lang="en-US" sz="2800" dirty="0">
                <a:latin typeface="Palatino Linotype" pitchFamily="18" charset="0"/>
                <a:ea typeface="MS PGothic" charset="0"/>
              </a:rPr>
              <a:t>Decision trees enable you to </a:t>
            </a:r>
            <a:r>
              <a:rPr lang="ja-JP" altLang="en-US" sz="2800" dirty="0">
                <a:latin typeface="Palatino Linotype" pitchFamily="18" charset="0"/>
                <a:ea typeface="MS PGothic" charset="0"/>
              </a:rPr>
              <a:t>“</a:t>
            </a:r>
            <a:r>
              <a:rPr lang="en-US" altLang="ja-JP" sz="2800" dirty="0">
                <a:latin typeface="Palatino Linotype" pitchFamily="18" charset="0"/>
                <a:ea typeface="MS PGothic" charset="0"/>
              </a:rPr>
              <a:t>measure</a:t>
            </a:r>
            <a:r>
              <a:rPr lang="ja-JP" altLang="en-US" sz="2800" dirty="0">
                <a:latin typeface="Palatino Linotype" pitchFamily="18" charset="0"/>
                <a:ea typeface="MS PGothic" charset="0"/>
              </a:rPr>
              <a:t>”</a:t>
            </a:r>
            <a:r>
              <a:rPr lang="en-US" altLang="ja-JP" sz="2800" dirty="0">
                <a:latin typeface="Palatino Linotype" pitchFamily="18" charset="0"/>
                <a:ea typeface="MS PGothic" charset="0"/>
              </a:rPr>
              <a:t> the impact of intangibles (and force you to value them)</a:t>
            </a:r>
            <a:endParaRPr lang="en-US" sz="2800" dirty="0">
              <a:latin typeface="Palatino Linotype" pitchFamily="18" charset="0"/>
              <a:ea typeface="MS PGothic" charset="0"/>
            </a:endParaRP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3586078010"/>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94209" name="Rectangle 2050"/>
          <p:cNvSpPr>
            <a:spLocks noGrp="1" noChangeArrowheads="1"/>
          </p:cNvSpPr>
          <p:nvPr>
            <p:ph type="title"/>
          </p:nvPr>
        </p:nvSpPr>
        <p:spPr/>
        <p:txBody>
          <a:bodyPr>
            <a:normAutofit fontScale="90000"/>
          </a:bodyPr>
          <a:lstStyle/>
          <a:p>
            <a:pPr eaLnBrk="1" hangingPunct="1"/>
            <a:r>
              <a:rPr lang="en-US" b="1" dirty="0">
                <a:latin typeface="KufiStandardGK"/>
                <a:ea typeface="MS PGothic" charset="0"/>
              </a:rPr>
              <a:t>Decision Trees are a Client Communication Tool</a:t>
            </a:r>
          </a:p>
        </p:txBody>
      </p:sp>
      <p:sp>
        <p:nvSpPr>
          <p:cNvPr id="94210" name="Rectangle 2051"/>
          <p:cNvSpPr>
            <a:spLocks noGrp="1" noChangeArrowheads="1"/>
          </p:cNvSpPr>
          <p:nvPr>
            <p:ph idx="1"/>
          </p:nvPr>
        </p:nvSpPr>
        <p:spPr/>
        <p:txBody>
          <a:bodyPr/>
          <a:lstStyle/>
          <a:p>
            <a:pPr eaLnBrk="1" hangingPunct="1">
              <a:buFontTx/>
              <a:buNone/>
            </a:pPr>
            <a:r>
              <a:rPr lang="en-US" sz="2800" dirty="0">
                <a:latin typeface="Palatino Linotype" pitchFamily="18" charset="0"/>
                <a:ea typeface="MS PGothic" charset="0"/>
              </a:rPr>
              <a:t>Simple trees fit on legal pads or napkins.</a:t>
            </a:r>
          </a:p>
          <a:p>
            <a:pPr eaLnBrk="1" hangingPunct="1">
              <a:buFontTx/>
              <a:buNone/>
            </a:pPr>
            <a:r>
              <a:rPr lang="en-US" sz="2800" dirty="0">
                <a:latin typeface="Palatino Linotype" pitchFamily="18" charset="0"/>
                <a:ea typeface="MS PGothic" charset="0"/>
              </a:rPr>
              <a:t>Calculation requires no fancy calculator.</a:t>
            </a:r>
          </a:p>
          <a:p>
            <a:pPr eaLnBrk="1" hangingPunct="1">
              <a:buFontTx/>
              <a:buNone/>
            </a:pPr>
            <a:r>
              <a:rPr lang="en-US" sz="2800" dirty="0">
                <a:latin typeface="Palatino Linotype" pitchFamily="18" charset="0"/>
                <a:ea typeface="MS PGothic" charset="0"/>
              </a:rPr>
              <a:t>In complex cases, calculators help; computer is king. </a:t>
            </a:r>
          </a:p>
          <a:p>
            <a:pPr eaLnBrk="1" hangingPunct="1">
              <a:buFontTx/>
              <a:buNone/>
            </a:pPr>
            <a:r>
              <a:rPr lang="en-US" sz="2800" dirty="0">
                <a:latin typeface="Palatino Linotype" pitchFamily="18" charset="0"/>
                <a:ea typeface="MS PGothic" charset="0"/>
              </a:rPr>
              <a:t>Decision trees reframe to a decision problem.</a:t>
            </a:r>
          </a:p>
          <a:p>
            <a:pPr eaLnBrk="1" hangingPunct="1">
              <a:buFontTx/>
              <a:buNone/>
            </a:pPr>
            <a:r>
              <a:rPr lang="en-US" sz="2800" dirty="0">
                <a:latin typeface="Palatino Linotype" pitchFamily="18" charset="0"/>
                <a:ea typeface="MS PGothic" charset="0"/>
              </a:rPr>
              <a:t>Decision trees more clearly set forth the structures and timeline of the litigation alternative.  </a:t>
            </a:r>
          </a:p>
          <a:p>
            <a:pPr eaLnBrk="1" hangingPunct="1">
              <a:buFontTx/>
              <a:buNone/>
            </a:pPr>
            <a:r>
              <a:rPr lang="en-US" sz="2800" dirty="0">
                <a:latin typeface="Palatino Linotype" pitchFamily="18" charset="0"/>
                <a:ea typeface="MS PGothic" charset="0"/>
              </a:rPr>
              <a:t>The tree neutralizes client dialog, depersonalizes concessions, helps the client detach, move, settle.</a:t>
            </a:r>
          </a:p>
          <a:p>
            <a:pPr eaLnBrk="1" hangingPunct="1">
              <a:buFontTx/>
              <a:buNone/>
            </a:pPr>
            <a:endParaRPr lang="en-US" sz="2800" dirty="0">
              <a:latin typeface="Times New Roman" charset="0"/>
              <a:ea typeface="MS PGothic" charset="0"/>
            </a:endParaRPr>
          </a:p>
          <a:p>
            <a:pPr eaLnBrk="1" hangingPunct="1">
              <a:buFontTx/>
              <a:buNone/>
            </a:pPr>
            <a:endParaRPr lang="en-US" sz="2800" dirty="0">
              <a:latin typeface="Times New Roman" charset="0"/>
              <a:ea typeface="MS PGothic" charset="0"/>
            </a:endParaRP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144344316"/>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p:txBody>
          <a:bodyPr>
            <a:normAutofit fontScale="90000"/>
          </a:bodyPr>
          <a:lstStyle/>
          <a:p>
            <a:pPr eaLnBrk="1" hangingPunct="1"/>
            <a:r>
              <a:rPr lang="en-US" b="1" dirty="0">
                <a:latin typeface="KufiStandardGK"/>
                <a:ea typeface="MS PGothic" charset="0"/>
              </a:rPr>
              <a:t>Decision Trees Promote Rigor (vs. a sweep of the hand)</a:t>
            </a:r>
          </a:p>
        </p:txBody>
      </p:sp>
      <p:sp>
        <p:nvSpPr>
          <p:cNvPr id="95234" name="Rectangle 3"/>
          <p:cNvSpPr>
            <a:spLocks noGrp="1" noChangeArrowheads="1"/>
          </p:cNvSpPr>
          <p:nvPr>
            <p:ph idx="1"/>
          </p:nvPr>
        </p:nvSpPr>
        <p:spPr/>
        <p:txBody>
          <a:bodyPr/>
          <a:lstStyle/>
          <a:p>
            <a:pPr eaLnBrk="1" hangingPunct="1">
              <a:lnSpc>
                <a:spcPct val="90000"/>
              </a:lnSpc>
            </a:pPr>
            <a:r>
              <a:rPr lang="en-US" sz="2800" dirty="0">
                <a:latin typeface="Palatino Linotype" pitchFamily="18" charset="0"/>
                <a:ea typeface="MS PGothic" charset="0"/>
              </a:rPr>
              <a:t>Once you become comfortable with the method, you become comfortable with a </a:t>
            </a:r>
            <a:r>
              <a:rPr lang="ja-JP" altLang="en-US" sz="2800" dirty="0">
                <a:latin typeface="Palatino Linotype" pitchFamily="18" charset="0"/>
                <a:ea typeface="MS PGothic" charset="0"/>
              </a:rPr>
              <a:t>“</a:t>
            </a:r>
            <a:r>
              <a:rPr lang="en-US" altLang="ja-JP" sz="2800" dirty="0">
                <a:latin typeface="Palatino Linotype" pitchFamily="18" charset="0"/>
                <a:ea typeface="MS PGothic" charset="0"/>
              </a:rPr>
              <a:t>real map</a:t>
            </a:r>
            <a:r>
              <a:rPr lang="ja-JP" altLang="en-US" sz="2800" dirty="0">
                <a:latin typeface="Palatino Linotype" pitchFamily="18" charset="0"/>
                <a:ea typeface="MS PGothic" charset="0"/>
              </a:rPr>
              <a:t>”</a:t>
            </a:r>
            <a:endParaRPr lang="en-US" altLang="ja-JP" sz="2800" dirty="0">
              <a:latin typeface="Palatino Linotype" pitchFamily="18" charset="0"/>
              <a:ea typeface="MS PGothic" charset="0"/>
            </a:endParaRPr>
          </a:p>
          <a:p>
            <a:pPr eaLnBrk="1" hangingPunct="1">
              <a:lnSpc>
                <a:spcPct val="90000"/>
              </a:lnSpc>
            </a:pPr>
            <a:r>
              <a:rPr lang="en-US" sz="2800" dirty="0">
                <a:latin typeface="Palatino Linotype" pitchFamily="18" charset="0"/>
                <a:ea typeface="MS PGothic" charset="0"/>
              </a:rPr>
              <a:t>The US is not east coast – west coast and a blur in between.  Landing </a:t>
            </a:r>
            <a:r>
              <a:rPr lang="ja-JP" altLang="en-US" sz="2800" dirty="0">
                <a:latin typeface="Palatino Linotype" pitchFamily="18" charset="0"/>
                <a:ea typeface="MS PGothic" charset="0"/>
              </a:rPr>
              <a:t>“</a:t>
            </a:r>
            <a:r>
              <a:rPr lang="en-US" altLang="ja-JP" sz="2800" dirty="0">
                <a:latin typeface="Palatino Linotype" pitchFamily="18" charset="0"/>
                <a:ea typeface="MS PGothic" charset="0"/>
              </a:rPr>
              <a:t>somewhere in there</a:t>
            </a:r>
            <a:r>
              <a:rPr lang="ja-JP" altLang="en-US" sz="2800" dirty="0">
                <a:latin typeface="Palatino Linotype" pitchFamily="18" charset="0"/>
                <a:ea typeface="MS PGothic" charset="0"/>
              </a:rPr>
              <a:t>”</a:t>
            </a:r>
            <a:r>
              <a:rPr lang="en-US" altLang="ja-JP" sz="2800" dirty="0">
                <a:latin typeface="Palatino Linotype" pitchFamily="18" charset="0"/>
                <a:ea typeface="MS PGothic" charset="0"/>
              </a:rPr>
              <a:t> may not be good enough.</a:t>
            </a:r>
          </a:p>
          <a:p>
            <a:pPr eaLnBrk="1" hangingPunct="1">
              <a:lnSpc>
                <a:spcPct val="90000"/>
              </a:lnSpc>
            </a:pPr>
            <a:r>
              <a:rPr lang="en-US" sz="2800" dirty="0">
                <a:latin typeface="Palatino Linotype" pitchFamily="18" charset="0"/>
                <a:ea typeface="MS PGothic" charset="0"/>
              </a:rPr>
              <a:t>This method allows us to ask LOTS of questions about what might happen, and have a method of figuring out what to do with the resulting thoughts.</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1547727542"/>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p:txBody>
          <a:bodyPr/>
          <a:lstStyle/>
          <a:p>
            <a:pPr eaLnBrk="1" hangingPunct="1"/>
            <a:r>
              <a:rPr lang="en-US" b="1" dirty="0">
                <a:latin typeface="KufiStandardGK"/>
                <a:ea typeface="MS PGothic" charset="0"/>
              </a:rPr>
              <a:t>Technical Difficulties</a:t>
            </a:r>
          </a:p>
        </p:txBody>
      </p:sp>
      <p:sp>
        <p:nvSpPr>
          <p:cNvPr id="96258" name="Rectangle 3"/>
          <p:cNvSpPr>
            <a:spLocks noGrp="1" noChangeArrowheads="1"/>
          </p:cNvSpPr>
          <p:nvPr>
            <p:ph idx="1"/>
          </p:nvPr>
        </p:nvSpPr>
        <p:spPr/>
        <p:txBody>
          <a:bodyPr/>
          <a:lstStyle/>
          <a:p>
            <a:pPr eaLnBrk="1" hangingPunct="1">
              <a:lnSpc>
                <a:spcPct val="80000"/>
              </a:lnSpc>
            </a:pPr>
            <a:r>
              <a:rPr lang="en-US" sz="2800" dirty="0">
                <a:latin typeface="Palatino Linotype" pitchFamily="18" charset="0"/>
                <a:ea typeface="MS PGothic" charset="0"/>
              </a:rPr>
              <a:t>A tree that is too simple may distort reality – validate sloppy thinking.</a:t>
            </a:r>
          </a:p>
          <a:p>
            <a:pPr eaLnBrk="1" hangingPunct="1">
              <a:lnSpc>
                <a:spcPct val="80000"/>
              </a:lnSpc>
            </a:pPr>
            <a:r>
              <a:rPr lang="en-US" sz="2800" dirty="0">
                <a:latin typeface="Palatino Linotype" pitchFamily="18" charset="0"/>
                <a:ea typeface="MS PGothic" charset="0"/>
              </a:rPr>
              <a:t>A tree that accurately reflects every twist and turn in a case may be hopelessly complicated.</a:t>
            </a:r>
          </a:p>
          <a:p>
            <a:pPr eaLnBrk="1" hangingPunct="1">
              <a:lnSpc>
                <a:spcPct val="80000"/>
              </a:lnSpc>
            </a:pPr>
            <a:r>
              <a:rPr lang="en-US" sz="2800" dirty="0">
                <a:latin typeface="Palatino Linotype" pitchFamily="18" charset="0"/>
                <a:ea typeface="MS PGothic" charset="0"/>
              </a:rPr>
              <a:t>A tree that reflects every LOGICAL or potential possibility in an effort to be rigorous and careful may also distort (is the jury really going to break its thought process down that carefully?). </a:t>
            </a:r>
          </a:p>
          <a:p>
            <a:pPr eaLnBrk="1" hangingPunct="1">
              <a:lnSpc>
                <a:spcPct val="80000"/>
              </a:lnSpc>
            </a:pPr>
            <a:r>
              <a:rPr lang="en-US" sz="2800" dirty="0">
                <a:latin typeface="Palatino Linotype" pitchFamily="18" charset="0"/>
                <a:ea typeface="MS PGothic" charset="0"/>
              </a:rPr>
              <a:t>Our method of assigning probabilities or estimated payoffs may (unintentionally) skew the numbers we assign.</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2569906940"/>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200" y="76200"/>
            <a:ext cx="8991600" cy="6705600"/>
          </a:xfrm>
          <a:prstGeom prst="rect">
            <a:avLst/>
          </a:prstGeom>
          <a:solidFill>
            <a:schemeClr val="bg1"/>
          </a:solidFill>
          <a:ln w="114300">
            <a:solidFill>
              <a:srgbClr val="FF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50" name="Rectangle 2"/>
          <p:cNvSpPr>
            <a:spLocks noGrp="1" noChangeArrowheads="1"/>
          </p:cNvSpPr>
          <p:nvPr>
            <p:ph type="title"/>
          </p:nvPr>
        </p:nvSpPr>
        <p:spPr>
          <a:xfrm>
            <a:off x="152400" y="238125"/>
            <a:ext cx="8839200" cy="2730499"/>
          </a:xfrm>
        </p:spPr>
        <p:txBody>
          <a:bodyPr rtlCol="0">
            <a:noAutofit/>
          </a:bodyPr>
          <a:lstStyle/>
          <a:p>
            <a:r>
              <a:rPr lang="en-US" b="1" dirty="0">
                <a:solidFill>
                  <a:schemeClr val="tx1">
                    <a:lumMod val="65000"/>
                    <a:lumOff val="35000"/>
                  </a:schemeClr>
                </a:solidFill>
                <a:latin typeface="KufiStandardGK"/>
                <a:cs typeface="KufiStandardGK"/>
              </a:rPr>
              <a:t>Cl</a:t>
            </a:r>
            <a:r>
              <a:rPr lang="en-US" b="1" dirty="0">
                <a:solidFill>
                  <a:srgbClr val="FF0000"/>
                </a:solidFill>
                <a:latin typeface="KufiStandardGK"/>
                <a:cs typeface="KufiStandardGK"/>
              </a:rPr>
              <a:t>i</a:t>
            </a:r>
            <a:r>
              <a:rPr lang="en-US" b="1" dirty="0">
                <a:solidFill>
                  <a:schemeClr val="tx1">
                    <a:lumMod val="65000"/>
                    <a:lumOff val="35000"/>
                  </a:schemeClr>
                </a:solidFill>
                <a:latin typeface="KufiStandardGK"/>
                <a:cs typeface="KufiStandardGK"/>
              </a:rPr>
              <a:t>ent Sc</a:t>
            </a:r>
            <a:r>
              <a:rPr lang="en-US" b="1" dirty="0">
                <a:solidFill>
                  <a:srgbClr val="FF0000"/>
                </a:solidFill>
                <a:latin typeface="KufiStandardGK"/>
                <a:cs typeface="KufiStandardGK"/>
              </a:rPr>
              <a:t>i</a:t>
            </a:r>
            <a:r>
              <a:rPr lang="en-US" b="1" dirty="0">
                <a:solidFill>
                  <a:schemeClr val="tx1">
                    <a:lumMod val="65000"/>
                    <a:lumOff val="35000"/>
                  </a:schemeClr>
                </a:solidFill>
                <a:latin typeface="KufiStandardGK"/>
                <a:cs typeface="KufiStandardGK"/>
              </a:rPr>
              <a:t>ence:</a:t>
            </a:r>
            <a:r>
              <a:rPr lang="en-US" dirty="0">
                <a:solidFill>
                  <a:schemeClr val="tx1">
                    <a:lumMod val="65000"/>
                    <a:lumOff val="35000"/>
                  </a:schemeClr>
                </a:solidFill>
                <a:latin typeface="KufiStandardGK"/>
                <a:cs typeface="KufiStandardGK"/>
              </a:rPr>
              <a:t/>
            </a:r>
            <a:br>
              <a:rPr lang="en-US" dirty="0">
                <a:solidFill>
                  <a:schemeClr val="tx1">
                    <a:lumMod val="65000"/>
                    <a:lumOff val="35000"/>
                  </a:schemeClr>
                </a:solidFill>
                <a:latin typeface="KufiStandardGK"/>
                <a:cs typeface="KufiStandardGK"/>
              </a:rPr>
            </a:br>
            <a:r>
              <a:rPr lang="en-US" sz="3200" b="1" dirty="0">
                <a:solidFill>
                  <a:schemeClr val="tx1">
                    <a:lumMod val="65000"/>
                    <a:lumOff val="35000"/>
                  </a:schemeClr>
                </a:solidFill>
                <a:latin typeface="KufiStandardGK"/>
                <a:cs typeface="KufiStandardGK"/>
              </a:rPr>
              <a:t>Introduction to Client Interviewing, </a:t>
            </a:r>
            <a:r>
              <a:rPr lang="en-US" sz="3200" b="1" dirty="0" smtClean="0">
                <a:solidFill>
                  <a:schemeClr val="tx1">
                    <a:lumMod val="65000"/>
                    <a:lumOff val="35000"/>
                  </a:schemeClr>
                </a:solidFill>
                <a:latin typeface="KufiStandardGK"/>
                <a:cs typeface="KufiStandardGK"/>
              </a:rPr>
              <a:t/>
            </a:r>
            <a:br>
              <a:rPr lang="en-US" sz="3200" b="1" dirty="0" smtClean="0">
                <a:solidFill>
                  <a:schemeClr val="tx1">
                    <a:lumMod val="65000"/>
                    <a:lumOff val="35000"/>
                  </a:schemeClr>
                </a:solidFill>
                <a:latin typeface="KufiStandardGK"/>
                <a:cs typeface="KufiStandardGK"/>
              </a:rPr>
            </a:br>
            <a:r>
              <a:rPr lang="en-US" sz="3200" b="1" dirty="0" smtClean="0">
                <a:solidFill>
                  <a:schemeClr val="tx1">
                    <a:lumMod val="65000"/>
                    <a:lumOff val="35000"/>
                  </a:schemeClr>
                </a:solidFill>
                <a:latin typeface="KufiStandardGK"/>
                <a:cs typeface="KufiStandardGK"/>
              </a:rPr>
              <a:t>Counseling </a:t>
            </a:r>
            <a:r>
              <a:rPr lang="en-US" sz="3200" b="1" dirty="0">
                <a:solidFill>
                  <a:schemeClr val="tx1">
                    <a:lumMod val="65000"/>
                    <a:lumOff val="35000"/>
                  </a:schemeClr>
                </a:solidFill>
                <a:latin typeface="KufiStandardGK"/>
                <a:cs typeface="KufiStandardGK"/>
              </a:rPr>
              <a:t>&amp; Decision-Making</a:t>
            </a:r>
            <a:r>
              <a:rPr lang="en-US" sz="3200" dirty="0">
                <a:solidFill>
                  <a:schemeClr val="bg1">
                    <a:lumMod val="50000"/>
                  </a:schemeClr>
                </a:solidFill>
                <a:latin typeface="KufiStandardGK"/>
                <a:cs typeface="KufiStandardGK"/>
              </a:rPr>
              <a:t/>
            </a:r>
            <a:br>
              <a:rPr lang="en-US" sz="3200" dirty="0">
                <a:solidFill>
                  <a:schemeClr val="bg1">
                    <a:lumMod val="50000"/>
                  </a:schemeClr>
                </a:solidFill>
                <a:latin typeface="KufiStandardGK"/>
                <a:cs typeface="KufiStandardGK"/>
              </a:rPr>
            </a:br>
            <a:endParaRPr lang="en-US" sz="3200" b="1" cap="all" dirty="0" smtClean="0">
              <a:solidFill>
                <a:schemeClr val="bg1">
                  <a:lumMod val="50000"/>
                </a:schemeClr>
              </a:solidFill>
              <a:latin typeface="KufiStandardGK"/>
              <a:ea typeface="Gulim" pitchFamily="34" charset="-127"/>
              <a:cs typeface="KufiStandardGK"/>
            </a:endParaRPr>
          </a:p>
        </p:txBody>
      </p:sp>
      <p:sp>
        <p:nvSpPr>
          <p:cNvPr id="2051" name="Rectangle 3"/>
          <p:cNvSpPr>
            <a:spLocks noGrp="1" noChangeArrowheads="1"/>
          </p:cNvSpPr>
          <p:nvPr>
            <p:ph idx="1"/>
          </p:nvPr>
        </p:nvSpPr>
        <p:spPr>
          <a:xfrm>
            <a:off x="533400" y="2148976"/>
            <a:ext cx="8150225" cy="4207375"/>
          </a:xfrm>
        </p:spPr>
        <p:txBody>
          <a:bodyPr rtlCol="0">
            <a:normAutofit/>
          </a:bodyPr>
          <a:lstStyle/>
          <a:p>
            <a:pPr algn="ctr" eaLnBrk="1" fontAlgn="auto" hangingPunct="1">
              <a:lnSpc>
                <a:spcPct val="80000"/>
              </a:lnSpc>
              <a:spcAft>
                <a:spcPts val="0"/>
              </a:spcAft>
              <a:buFont typeface="Wingdings" pitchFamily="2" charset="2"/>
              <a:buNone/>
              <a:defRPr/>
            </a:pPr>
            <a:endParaRPr lang="en-US" sz="2300" dirty="0" smtClean="0">
              <a:solidFill>
                <a:schemeClr val="bg1">
                  <a:lumMod val="50000"/>
                </a:schemeClr>
              </a:solidFill>
              <a:latin typeface="Palatino Linotype" pitchFamily="18" charset="0"/>
            </a:endParaRPr>
          </a:p>
          <a:p>
            <a:pPr algn="ctr" eaLnBrk="1" fontAlgn="auto" hangingPunct="1">
              <a:lnSpc>
                <a:spcPct val="80000"/>
              </a:lnSpc>
              <a:spcAft>
                <a:spcPts val="0"/>
              </a:spcAft>
              <a:buFont typeface="Wingdings" pitchFamily="2" charset="2"/>
              <a:buNone/>
              <a:defRPr/>
            </a:pPr>
            <a:endParaRPr lang="en-US" sz="2300" dirty="0">
              <a:solidFill>
                <a:schemeClr val="bg1">
                  <a:lumMod val="50000"/>
                </a:schemeClr>
              </a:solidFill>
              <a:latin typeface="Palatino Linotype" pitchFamily="18" charset="0"/>
            </a:endParaRPr>
          </a:p>
          <a:p>
            <a:pPr algn="ctr" eaLnBrk="1" fontAlgn="auto" hangingPunct="1">
              <a:lnSpc>
                <a:spcPct val="80000"/>
              </a:lnSpc>
              <a:spcAft>
                <a:spcPts val="0"/>
              </a:spcAft>
              <a:buFont typeface="Wingdings" pitchFamily="2" charset="2"/>
              <a:buNone/>
              <a:defRPr/>
            </a:pPr>
            <a:endParaRPr lang="en-US" sz="2300" dirty="0" smtClean="0">
              <a:solidFill>
                <a:schemeClr val="bg1">
                  <a:lumMod val="50000"/>
                </a:schemeClr>
              </a:solidFill>
              <a:latin typeface="Palatino Linotype" pitchFamily="18" charset="0"/>
            </a:endParaRPr>
          </a:p>
          <a:p>
            <a:pPr algn="ctr" eaLnBrk="1" fontAlgn="auto" hangingPunct="1">
              <a:lnSpc>
                <a:spcPct val="80000"/>
              </a:lnSpc>
              <a:spcAft>
                <a:spcPts val="0"/>
              </a:spcAft>
              <a:buFont typeface="Wingdings" pitchFamily="2" charset="2"/>
              <a:buNone/>
              <a:defRPr/>
            </a:pPr>
            <a:r>
              <a:rPr lang="en-US" sz="3600" dirty="0" smtClean="0">
                <a:latin typeface="Palatino Linotype" pitchFamily="18" charset="0"/>
              </a:rPr>
              <a:t>Decision Tree Analysis </a:t>
            </a:r>
            <a:endParaRPr lang="en-US" sz="3600" dirty="0">
              <a:latin typeface="Palatino Linotype" pitchFamily="18" charset="0"/>
            </a:endParaRPr>
          </a:p>
          <a:p>
            <a:pPr algn="ctr" eaLnBrk="1" fontAlgn="auto" hangingPunct="1">
              <a:lnSpc>
                <a:spcPct val="80000"/>
              </a:lnSpc>
              <a:spcAft>
                <a:spcPts val="0"/>
              </a:spcAft>
              <a:buFont typeface="Wingdings" pitchFamily="2" charset="2"/>
              <a:buNone/>
              <a:defRPr/>
            </a:pPr>
            <a:r>
              <a:rPr lang="en-US" sz="3600" dirty="0" smtClean="0">
                <a:latin typeface="Palatino Linotype" pitchFamily="18" charset="0"/>
              </a:rPr>
              <a:t>Practice and Applications</a:t>
            </a:r>
          </a:p>
        </p:txBody>
      </p:sp>
      <p:sp>
        <p:nvSpPr>
          <p:cNvPr id="205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charset="0"/>
                <a:ea typeface="ＭＳ Ｐゴシック" charset="0"/>
                <a:cs typeface="Arial" charset="0"/>
              </a:defRPr>
            </a:lvl1pPr>
            <a:lvl2pPr marL="742950" indent="-285750" eaLnBrk="0" hangingPunct="0">
              <a:defRPr>
                <a:solidFill>
                  <a:schemeClr val="tx1"/>
                </a:solidFill>
                <a:latin typeface="Verdana" charset="0"/>
                <a:ea typeface="Arial" charset="0"/>
                <a:cs typeface="Arial" charset="0"/>
              </a:defRPr>
            </a:lvl2pPr>
            <a:lvl3pPr marL="1143000" indent="-228600" eaLnBrk="0" hangingPunct="0">
              <a:defRPr>
                <a:solidFill>
                  <a:schemeClr val="tx1"/>
                </a:solidFill>
                <a:latin typeface="Verdana" charset="0"/>
                <a:ea typeface="Arial" charset="0"/>
                <a:cs typeface="Arial" charset="0"/>
              </a:defRPr>
            </a:lvl3pPr>
            <a:lvl4pPr marL="1600200" indent="-228600" eaLnBrk="0" hangingPunct="0">
              <a:defRPr>
                <a:solidFill>
                  <a:schemeClr val="tx1"/>
                </a:solidFill>
                <a:latin typeface="Verdana" charset="0"/>
                <a:ea typeface="Arial" charset="0"/>
                <a:cs typeface="Arial" charset="0"/>
              </a:defRPr>
            </a:lvl4pPr>
            <a:lvl5pPr marL="2057400" indent="-228600" eaLnBrk="0" hangingPunct="0">
              <a:defRPr>
                <a:solidFill>
                  <a:schemeClr val="tx1"/>
                </a:solidFill>
                <a:latin typeface="Verdana" charset="0"/>
                <a:ea typeface="Arial" charset="0"/>
                <a:cs typeface="Arial" charset="0"/>
              </a:defRPr>
            </a:lvl5pPr>
            <a:lvl6pPr marL="2514600" indent="-228600" eaLnBrk="0" fontAlgn="base" hangingPunct="0">
              <a:spcBef>
                <a:spcPct val="0"/>
              </a:spcBef>
              <a:spcAft>
                <a:spcPct val="0"/>
              </a:spcAft>
              <a:defRPr>
                <a:solidFill>
                  <a:schemeClr val="tx1"/>
                </a:solidFill>
                <a:latin typeface="Verdana" charset="0"/>
                <a:ea typeface="Arial" charset="0"/>
                <a:cs typeface="Arial" charset="0"/>
              </a:defRPr>
            </a:lvl6pPr>
            <a:lvl7pPr marL="2971800" indent="-228600" eaLnBrk="0" fontAlgn="base" hangingPunct="0">
              <a:spcBef>
                <a:spcPct val="0"/>
              </a:spcBef>
              <a:spcAft>
                <a:spcPct val="0"/>
              </a:spcAft>
              <a:defRPr>
                <a:solidFill>
                  <a:schemeClr val="tx1"/>
                </a:solidFill>
                <a:latin typeface="Verdana" charset="0"/>
                <a:ea typeface="Arial" charset="0"/>
                <a:cs typeface="Arial" charset="0"/>
              </a:defRPr>
            </a:lvl7pPr>
            <a:lvl8pPr marL="3429000" indent="-228600" eaLnBrk="0" fontAlgn="base" hangingPunct="0">
              <a:spcBef>
                <a:spcPct val="0"/>
              </a:spcBef>
              <a:spcAft>
                <a:spcPct val="0"/>
              </a:spcAft>
              <a:defRPr>
                <a:solidFill>
                  <a:schemeClr val="tx1"/>
                </a:solidFill>
                <a:latin typeface="Verdana" charset="0"/>
                <a:ea typeface="Arial" charset="0"/>
                <a:cs typeface="Arial" charset="0"/>
              </a:defRPr>
            </a:lvl8pPr>
            <a:lvl9pPr marL="3886200" indent="-228600" eaLnBrk="0" fontAlgn="base" hangingPunct="0">
              <a:spcBef>
                <a:spcPct val="0"/>
              </a:spcBef>
              <a:spcAft>
                <a:spcPct val="0"/>
              </a:spcAft>
              <a:defRPr>
                <a:solidFill>
                  <a:schemeClr val="tx1"/>
                </a:solidFill>
                <a:latin typeface="Verdana" charset="0"/>
                <a:ea typeface="Arial" charset="0"/>
                <a:cs typeface="Arial" charset="0"/>
              </a:defRPr>
            </a:lvl9pPr>
          </a:lstStyle>
          <a:p>
            <a:pPr eaLnBrk="1" hangingPunct="1"/>
            <a:fld id="{D8E81237-5DA2-BA42-810B-AA251575D2CD}" type="slidenum">
              <a:rPr lang="en-US"/>
              <a:pPr eaLnBrk="1" hangingPunct="1"/>
              <a:t>3</a:t>
            </a:fld>
            <a:endParaRPr lang="en-US"/>
          </a:p>
        </p:txBody>
      </p:sp>
      <p:sp>
        <p:nvSpPr>
          <p:cNvPr id="7"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custDataLst>
      <p:tags r:id="rId1"/>
    </p:custDataLst>
    <p:extLst>
      <p:ext uri="{BB962C8B-B14F-4D97-AF65-F5344CB8AC3E}">
        <p14:creationId xmlns:p14="http://schemas.microsoft.com/office/powerpoint/2010/main" val="3936104380"/>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p:txBody>
          <a:bodyPr>
            <a:normAutofit fontScale="90000"/>
          </a:bodyPr>
          <a:lstStyle/>
          <a:p>
            <a:pPr eaLnBrk="1" hangingPunct="1"/>
            <a:r>
              <a:rPr lang="en-US" sz="4000" b="1" dirty="0">
                <a:latin typeface="KufiStandardGK"/>
                <a:ea typeface="MS PGothic" charset="0"/>
              </a:rPr>
              <a:t>Significance and Value</a:t>
            </a:r>
            <a:br>
              <a:rPr lang="en-US" sz="4000" b="1" dirty="0">
                <a:latin typeface="KufiStandardGK"/>
                <a:ea typeface="MS PGothic" charset="0"/>
              </a:rPr>
            </a:br>
            <a:r>
              <a:rPr lang="en-US" sz="4000" b="1" dirty="0">
                <a:latin typeface="KufiStandardGK"/>
                <a:ea typeface="MS PGothic" charset="0"/>
              </a:rPr>
              <a:t>Caveats</a:t>
            </a:r>
          </a:p>
        </p:txBody>
      </p:sp>
      <p:sp>
        <p:nvSpPr>
          <p:cNvPr id="97282" name="Rectangle 3"/>
          <p:cNvSpPr>
            <a:spLocks noGrp="1" noChangeArrowheads="1"/>
          </p:cNvSpPr>
          <p:nvPr>
            <p:ph idx="1"/>
          </p:nvPr>
        </p:nvSpPr>
        <p:spPr/>
        <p:txBody>
          <a:bodyPr/>
          <a:lstStyle/>
          <a:p>
            <a:pPr eaLnBrk="1" hangingPunct="1"/>
            <a:r>
              <a:rPr lang="en-US" dirty="0">
                <a:latin typeface="Palatino Linotype" pitchFamily="18" charset="0"/>
                <a:ea typeface="MS PGothic" charset="0"/>
              </a:rPr>
              <a:t>The tree is ONLY as valuable as the judgment of the builder/estimator</a:t>
            </a:r>
          </a:p>
          <a:p>
            <a:pPr eaLnBrk="1" hangingPunct="1"/>
            <a:r>
              <a:rPr lang="en-US" dirty="0">
                <a:latin typeface="Palatino Linotype" pitchFamily="18" charset="0"/>
                <a:ea typeface="MS PGothic" charset="0"/>
              </a:rPr>
              <a:t>The tree is ONLY as valuable as the user believes it to be</a:t>
            </a:r>
          </a:p>
          <a:p>
            <a:pPr eaLnBrk="1" hangingPunct="1"/>
            <a:r>
              <a:rPr lang="en-US" dirty="0">
                <a:latin typeface="Palatino Linotype" pitchFamily="18" charset="0"/>
                <a:ea typeface="MS PGothic" charset="0"/>
              </a:rPr>
              <a:t>EMV on even the BEST tree is only a data point, and it is premised on a fiction (if you were to try this case 100 times)</a:t>
            </a:r>
          </a:p>
          <a:p>
            <a:pPr eaLnBrk="1" hangingPunct="1"/>
            <a:endParaRPr lang="en-US" dirty="0">
              <a:latin typeface="Times New Roman" charset="0"/>
              <a:ea typeface="MS PGothic" charset="0"/>
            </a:endParaRP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3319083260"/>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 y="76200"/>
            <a:ext cx="8991600" cy="6705600"/>
          </a:xfrm>
          <a:prstGeom prst="rect">
            <a:avLst/>
          </a:prstGeom>
          <a:solidFill>
            <a:schemeClr val="bg1"/>
          </a:solidFill>
          <a:ln w="114300">
            <a:solidFill>
              <a:srgbClr val="FF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US"/>
          </a:p>
        </p:txBody>
      </p:sp>
      <p:sp>
        <p:nvSpPr>
          <p:cNvPr id="4099" name="Rectangle 2"/>
          <p:cNvSpPr>
            <a:spLocks noGrp="1" noChangeArrowheads="1"/>
          </p:cNvSpPr>
          <p:nvPr>
            <p:ph type="title"/>
          </p:nvPr>
        </p:nvSpPr>
        <p:spPr>
          <a:xfrm>
            <a:off x="457200" y="274638"/>
            <a:ext cx="8229600" cy="1935162"/>
          </a:xfrm>
        </p:spPr>
        <p:txBody>
          <a:bodyPr/>
          <a:lstStyle/>
          <a:p>
            <a:pPr eaLnBrk="1" hangingPunct="1">
              <a:defRPr/>
            </a:pPr>
            <a:r>
              <a:rPr lang="en-US" sz="4000" b="1" dirty="0" smtClean="0">
                <a:solidFill>
                  <a:schemeClr val="tx1">
                    <a:lumMod val="65000"/>
                    <a:lumOff val="35000"/>
                  </a:schemeClr>
                </a:solidFill>
                <a:latin typeface="KufiStandardGK"/>
                <a:ea typeface="ＭＳ Ｐゴシック" pitchFamily="34" charset="-128"/>
              </a:rPr>
              <a:t>Back to Essential Element #4</a:t>
            </a:r>
            <a:br>
              <a:rPr lang="en-US" sz="4000" b="1" dirty="0" smtClean="0">
                <a:solidFill>
                  <a:schemeClr val="tx1">
                    <a:lumMod val="65000"/>
                    <a:lumOff val="35000"/>
                  </a:schemeClr>
                </a:solidFill>
                <a:latin typeface="KufiStandardGK"/>
                <a:ea typeface="ＭＳ Ｐゴシック" pitchFamily="34" charset="-128"/>
              </a:rPr>
            </a:br>
            <a:r>
              <a:rPr lang="en-US" sz="3600" b="1" i="1" dirty="0" smtClean="0">
                <a:latin typeface="KufiStandardGK"/>
                <a:ea typeface="ＭＳ Ｐゴシック" pitchFamily="34" charset="-128"/>
              </a:rPr>
              <a:t>Wisdom in the face of Inevitable Uncertainty</a:t>
            </a:r>
          </a:p>
        </p:txBody>
      </p:sp>
      <p:sp>
        <p:nvSpPr>
          <p:cNvPr id="4100" name="Rectangle 3"/>
          <p:cNvSpPr>
            <a:spLocks noGrp="1" noChangeArrowheads="1"/>
          </p:cNvSpPr>
          <p:nvPr>
            <p:ph idx="1"/>
          </p:nvPr>
        </p:nvSpPr>
        <p:spPr>
          <a:xfrm>
            <a:off x="457200" y="2490952"/>
            <a:ext cx="8229600" cy="3635211"/>
          </a:xfrm>
        </p:spPr>
        <p:txBody>
          <a:bodyPr/>
          <a:lstStyle/>
          <a:p>
            <a:pPr eaLnBrk="1" hangingPunct="1"/>
            <a:r>
              <a:rPr lang="en-US" sz="2800" dirty="0">
                <a:latin typeface="Palatino Linotype" charset="0"/>
                <a:cs typeface="Arial" charset="0"/>
              </a:rPr>
              <a:t>WISELY and THOROUGHLY ASSESS UNCERTAINTY and account for it within the decision making process. </a:t>
            </a:r>
          </a:p>
          <a:p>
            <a:pPr eaLnBrk="1" hangingPunct="1">
              <a:buFontTx/>
              <a:buNone/>
            </a:pPr>
            <a:endParaRPr lang="en-US" sz="2800" dirty="0">
              <a:latin typeface="Palatino Linotype" charset="0"/>
              <a:cs typeface="Arial" charset="0"/>
            </a:endParaRPr>
          </a:p>
          <a:p>
            <a:pPr eaLnBrk="1" hangingPunct="1"/>
            <a:r>
              <a:rPr lang="en-US" sz="2800" dirty="0">
                <a:latin typeface="Palatino Linotype" charset="0"/>
                <a:cs typeface="Arial" charset="0"/>
              </a:rPr>
              <a:t>Decision or Risk Analysis is ONE method for THINKING THROUGH UNCERTAINTY, RISK, CONSEQUENCES AND THEIR IMPACT.</a:t>
            </a:r>
          </a:p>
        </p:txBody>
      </p:sp>
      <p:sp>
        <p:nvSpPr>
          <p:cNvPr id="410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B098C6A1-B7DA-ED40-9E01-B681F5C93435}" type="slidenum">
              <a:rPr lang="en-US"/>
              <a:pPr eaLnBrk="1" hangingPunct="1"/>
              <a:t>4</a:t>
            </a:fld>
            <a:endParaRPr lang="en-US"/>
          </a:p>
        </p:txBody>
      </p:sp>
      <p:sp>
        <p:nvSpPr>
          <p:cNvPr id="7"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589431348"/>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200" y="76200"/>
            <a:ext cx="8991600" cy="6705600"/>
          </a:xfrm>
          <a:prstGeom prst="rect">
            <a:avLst/>
          </a:prstGeom>
          <a:solidFill>
            <a:schemeClr val="bg1"/>
          </a:solidFill>
          <a:ln w="114300">
            <a:solidFill>
              <a:srgbClr val="FF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US"/>
          </a:p>
        </p:txBody>
      </p:sp>
      <p:sp>
        <p:nvSpPr>
          <p:cNvPr id="5123" name="Rectangle 2"/>
          <p:cNvSpPr>
            <a:spLocks noGrp="1" noChangeArrowheads="1"/>
          </p:cNvSpPr>
          <p:nvPr>
            <p:ph type="title"/>
          </p:nvPr>
        </p:nvSpPr>
        <p:spPr>
          <a:xfrm>
            <a:off x="152400" y="76200"/>
            <a:ext cx="8839200" cy="1600200"/>
          </a:xfrm>
        </p:spPr>
        <p:txBody>
          <a:bodyPr>
            <a:normAutofit/>
          </a:bodyPr>
          <a:lstStyle/>
          <a:p>
            <a:pPr eaLnBrk="1" hangingPunct="1">
              <a:defRPr/>
            </a:pPr>
            <a:r>
              <a:rPr lang="en-US" b="1" dirty="0" smtClean="0">
                <a:solidFill>
                  <a:schemeClr val="tx1">
                    <a:lumMod val="65000"/>
                    <a:lumOff val="35000"/>
                  </a:schemeClr>
                </a:solidFill>
                <a:latin typeface="KufiStandardGK"/>
                <a:ea typeface="ＭＳ Ｐゴシック" pitchFamily="34" charset="-128"/>
              </a:rPr>
              <a:t>Working Through Decision Making with Risk, Cost, Gain, &amp; Uncertainty</a:t>
            </a:r>
          </a:p>
        </p:txBody>
      </p:sp>
      <p:sp>
        <p:nvSpPr>
          <p:cNvPr id="512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82C2C8B-4A7A-0843-A707-7D898624B30F}" type="slidenum">
              <a:rPr lang="en-US"/>
              <a:pPr eaLnBrk="1" hangingPunct="1"/>
              <a:t>5</a:t>
            </a:fld>
            <a:endParaRPr lang="en-US"/>
          </a:p>
        </p:txBody>
      </p:sp>
      <p:pic>
        <p:nvPicPr>
          <p:cNvPr id="5124" name="Picture 3" descr="BD06663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057400"/>
            <a:ext cx="41148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4" descr="NA0144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2209800"/>
            <a:ext cx="25654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482681079"/>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p:txBody>
          <a:bodyPr>
            <a:normAutofit/>
          </a:bodyPr>
          <a:lstStyle/>
          <a:p>
            <a:pPr eaLnBrk="1" hangingPunct="1"/>
            <a:r>
              <a:rPr lang="en-US" b="1" dirty="0">
                <a:latin typeface="KufiStandardGK"/>
                <a:ea typeface="MS PGothic" charset="0"/>
              </a:rPr>
              <a:t>Simple Hypos and Lancer Trees</a:t>
            </a:r>
          </a:p>
        </p:txBody>
      </p:sp>
      <p:sp>
        <p:nvSpPr>
          <p:cNvPr id="75778" name="Rectangle 3"/>
          <p:cNvSpPr>
            <a:spLocks noGrp="1" noChangeArrowheads="1"/>
          </p:cNvSpPr>
          <p:nvPr>
            <p:ph idx="1"/>
          </p:nvPr>
        </p:nvSpPr>
        <p:spPr/>
        <p:txBody>
          <a:bodyPr/>
          <a:lstStyle/>
          <a:p>
            <a:pPr eaLnBrk="1" hangingPunct="1"/>
            <a:r>
              <a:rPr lang="en-US" dirty="0">
                <a:latin typeface="Palatino Linotype" pitchFamily="18" charset="0"/>
                <a:ea typeface="MS PGothic" charset="0"/>
              </a:rPr>
              <a:t>Form groups of two or three</a:t>
            </a:r>
          </a:p>
          <a:p>
            <a:pPr eaLnBrk="1" hangingPunct="1"/>
            <a:r>
              <a:rPr lang="en-US" dirty="0">
                <a:latin typeface="Palatino Linotype" pitchFamily="18" charset="0"/>
                <a:ea typeface="MS PGothic" charset="0"/>
              </a:rPr>
              <a:t>Compare your simple hypo trees and then your Lancer defense trees.  Discuss differences, see if you can figure out the best way to structure these trees, assign payoffs, etc. </a:t>
            </a:r>
          </a:p>
          <a:p>
            <a:pPr eaLnBrk="1" hangingPunct="1"/>
            <a:r>
              <a:rPr lang="en-US" dirty="0">
                <a:latin typeface="Palatino Linotype" pitchFamily="18" charset="0"/>
                <a:ea typeface="MS PGothic" charset="0"/>
              </a:rPr>
              <a:t>Professor will roam, help solve problems.</a:t>
            </a:r>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2662335940"/>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KufiStandardGK"/>
              </a:rPr>
              <a:t>Recording Q &amp;A</a:t>
            </a:r>
            <a:endParaRPr lang="en-US" b="1" dirty="0">
              <a:latin typeface="KufiStandardGK"/>
            </a:endParaRPr>
          </a:p>
        </p:txBody>
      </p:sp>
      <p:sp>
        <p:nvSpPr>
          <p:cNvPr id="3" name="Content Placeholder 2"/>
          <p:cNvSpPr>
            <a:spLocks noGrp="1"/>
          </p:cNvSpPr>
          <p:nvPr>
            <p:ph idx="1"/>
          </p:nvPr>
        </p:nvSpPr>
        <p:spPr/>
        <p:txBody>
          <a:bodyPr/>
          <a:lstStyle/>
          <a:p>
            <a:endParaRPr lang="en-US"/>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2010479982"/>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KufiStandardGK"/>
              </a:rPr>
              <a:t>Important to Remember</a:t>
            </a:r>
            <a:endParaRPr lang="en-US" b="1" dirty="0">
              <a:latin typeface="KufiStandardGK"/>
            </a:endParaRPr>
          </a:p>
        </p:txBody>
      </p:sp>
      <p:sp>
        <p:nvSpPr>
          <p:cNvPr id="3" name="Content Placeholder 2"/>
          <p:cNvSpPr>
            <a:spLocks noGrp="1"/>
          </p:cNvSpPr>
          <p:nvPr>
            <p:ph idx="1"/>
          </p:nvPr>
        </p:nvSpPr>
        <p:spPr>
          <a:xfrm>
            <a:off x="189562" y="1600200"/>
            <a:ext cx="8776724" cy="4842641"/>
          </a:xfrm>
        </p:spPr>
        <p:txBody>
          <a:bodyPr>
            <a:normAutofit fontScale="92500" lnSpcReduction="20000"/>
          </a:bodyPr>
          <a:lstStyle/>
          <a:p>
            <a:r>
              <a:rPr lang="en-US" dirty="0" smtClean="0">
                <a:latin typeface="Palatino Linotype" pitchFamily="18" charset="0"/>
              </a:rPr>
              <a:t>Sunk costs don’t count!  If you’ve already paid for the expert (or the attorney) and won’t get $ back, then it should not be included in the pay-off.</a:t>
            </a:r>
          </a:p>
          <a:p>
            <a:r>
              <a:rPr lang="en-US" dirty="0" smtClean="0">
                <a:latin typeface="Palatino Linotype" pitchFamily="18" charset="0"/>
              </a:rPr>
              <a:t>Do include costs in pay-off along pathways where they WOULD be recouped.</a:t>
            </a:r>
          </a:p>
          <a:p>
            <a:r>
              <a:rPr lang="en-US" dirty="0" smtClean="0">
                <a:latin typeface="Palatino Linotype" pitchFamily="18" charset="0"/>
              </a:rPr>
              <a:t>Sunk costs should NOT affect decision-making (yet, they do impact many clients).  This method suggests a way to mitigate their effect.</a:t>
            </a:r>
          </a:p>
          <a:p>
            <a:r>
              <a:rPr lang="en-US" dirty="0" smtClean="0">
                <a:latin typeface="Palatino Linotype" pitchFamily="18" charset="0"/>
              </a:rPr>
              <a:t>For some clients, the right-hand side matters most – the cumulative probabilities of each possible outcome.</a:t>
            </a:r>
          </a:p>
          <a:p>
            <a:endParaRPr lang="en-US" dirty="0"/>
          </a:p>
        </p:txBody>
      </p:sp>
      <p:sp>
        <p:nvSpPr>
          <p:cNvPr id="4" name="Footer Placeholder 1"/>
          <p:cNvSpPr>
            <a:spLocks noGrp="1"/>
          </p:cNvSpPr>
          <p:nvPr>
            <p:ph type="ftr" sz="quarter" idx="11"/>
          </p:nvPr>
        </p:nvSpPr>
        <p:spPr>
          <a:xfrm>
            <a:off x="357352" y="6356351"/>
            <a:ext cx="8253248" cy="273050"/>
          </a:xfrm>
        </p:spPr>
        <p:txBody>
          <a:bodyPr/>
          <a:lstStyle/>
          <a:p>
            <a:pPr algn="ctr"/>
            <a:r>
              <a:rPr lang="en-US" sz="1200" dirty="0"/>
              <a:t>©Marjorie C. Aaron, 2013. Use with permission through Clientsciencecourse.com, with © attribution. All rights reserved.  </a:t>
            </a:r>
          </a:p>
        </p:txBody>
      </p:sp>
    </p:spTree>
    <p:extLst>
      <p:ext uri="{BB962C8B-B14F-4D97-AF65-F5344CB8AC3E}">
        <p14:creationId xmlns:p14="http://schemas.microsoft.com/office/powerpoint/2010/main" val="2677537093"/>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pic>
        <p:nvPicPr>
          <p:cNvPr id="80897" name="Picture 2" descr="NSD Decision Tree"/>
          <p:cNvPicPr>
            <a:picLocks noChangeAspect="1" noChangeArrowheads="1"/>
          </p:cNvPicPr>
          <p:nvPr/>
        </p:nvPicPr>
        <p:blipFill rotWithShape="1">
          <a:blip r:embed="rId2">
            <a:extLst>
              <a:ext uri="{28A0092B-C50C-407E-A947-70E740481C1C}">
                <a14:useLocalDpi xmlns:a14="http://schemas.microsoft.com/office/drawing/2010/main" val="0"/>
              </a:ext>
            </a:extLst>
          </a:blip>
          <a:srcRect l="4460" t="7889" r="6165" b="13894"/>
          <a:stretch/>
        </p:blipFill>
        <p:spPr bwMode="auto">
          <a:xfrm>
            <a:off x="126125" y="84083"/>
            <a:ext cx="8891751" cy="6064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1"/>
          <p:cNvSpPr>
            <a:spLocks noGrp="1"/>
          </p:cNvSpPr>
          <p:nvPr>
            <p:ph type="ftr" sz="quarter" idx="11"/>
          </p:nvPr>
        </p:nvSpPr>
        <p:spPr>
          <a:xfrm>
            <a:off x="252249" y="6364235"/>
            <a:ext cx="8253248" cy="273050"/>
          </a:xfrm>
        </p:spPr>
        <p:txBody>
          <a:bodyPr/>
          <a:lstStyle/>
          <a:p>
            <a:pPr algn="ctr"/>
            <a:r>
              <a:rPr lang="en-US" sz="1200" dirty="0">
                <a:solidFill>
                  <a:schemeClr val="tx1">
                    <a:lumMod val="65000"/>
                    <a:lumOff val="35000"/>
                  </a:schemeClr>
                </a:solidFill>
              </a:rPr>
              <a:t>©Marjorie C. Aaron, 2013. Use with permission through Clientsciencecourse.com, with © attribution. All rights reserved.  </a:t>
            </a:r>
          </a:p>
        </p:txBody>
      </p:sp>
    </p:spTree>
    <p:extLst>
      <p:ext uri="{BB962C8B-B14F-4D97-AF65-F5344CB8AC3E}">
        <p14:creationId xmlns:p14="http://schemas.microsoft.com/office/powerpoint/2010/main" val="3097412796"/>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1968</TotalTime>
  <Words>2020</Words>
  <Application>Microsoft Macintosh PowerPoint</Application>
  <PresentationFormat>On-screen Show (4:3)</PresentationFormat>
  <Paragraphs>203</Paragraphs>
  <Slides>30</Slides>
  <Notes>0</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Office Theme</vt:lpstr>
      <vt:lpstr>Black</vt:lpstr>
      <vt:lpstr>Client Science: Introduction to Client Interviewing,  Counseling &amp; Decision-Making </vt:lpstr>
      <vt:lpstr>Client Science Workshop Thursday, January 11, 2018 Agenda</vt:lpstr>
      <vt:lpstr>Client Science: Introduction to Client Interviewing,  Counseling &amp; Decision-Making </vt:lpstr>
      <vt:lpstr>Back to Essential Element #4 Wisdom in the face of Inevitable Uncertainty</vt:lpstr>
      <vt:lpstr>Working Through Decision Making with Risk, Cost, Gain, &amp; Uncertainty</vt:lpstr>
      <vt:lpstr>Simple Hypos and Lancer Trees</vt:lpstr>
      <vt:lpstr>Recording Q &amp;A</vt:lpstr>
      <vt:lpstr>Important to Remember</vt:lpstr>
      <vt:lpstr>PowerPoint Presentation</vt:lpstr>
      <vt:lpstr>Observations on use of the method</vt:lpstr>
      <vt:lpstr>Decision Tree Analysis</vt:lpstr>
      <vt:lpstr>Application of Decision Analysis:  Wrongful Death Case</vt:lpstr>
      <vt:lpstr>Post Traumatic Stress Claim in Unusual Circumstances Imprecision &amp; High Sensitivity Acknowledged</vt:lpstr>
      <vt:lpstr>Post Traumatic Stress Case Telephone Conversation Sensitivity of Analysis Dictates against Digging In</vt:lpstr>
      <vt:lpstr>Mapping the Outcomes</vt:lpstr>
      <vt:lpstr>A Decision Analysis Mediation Story With Trees</vt:lpstr>
      <vt:lpstr>Simple Insights</vt:lpstr>
      <vt:lpstr>Light bulb! Array of Analyses Offer equivalent to $108,000 – $110,000</vt:lpstr>
      <vt:lpstr>The Added Value of Decision Tree Analysis in Client Communication</vt:lpstr>
      <vt:lpstr>So, How can I think and talk it through?</vt:lpstr>
      <vt:lpstr>Introducing Decision Analysis</vt:lpstr>
      <vt:lpstr>In practice pointers</vt:lpstr>
      <vt:lpstr>More practice pointers</vt:lpstr>
      <vt:lpstr>Some Fancy Trees Very Big Bathtubs Harassment Complex</vt:lpstr>
      <vt:lpstr>Values and Limits of Trees</vt:lpstr>
      <vt:lpstr>Decision Analysis and Intangibles</vt:lpstr>
      <vt:lpstr>Decision Trees are a Client Communication Tool</vt:lpstr>
      <vt:lpstr>Decision Trees Promote Rigor (vs. a sweep of the hand)</vt:lpstr>
      <vt:lpstr>Technical Difficulties</vt:lpstr>
      <vt:lpstr>Significance and Value Caveats</vt:lpstr>
    </vt:vector>
  </TitlesOfParts>
  <Company>University of Cincinnati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Marjorie Aaron</dc:creator>
  <cp:lastModifiedBy>Marjorie Aaron</cp:lastModifiedBy>
  <cp:revision>36</cp:revision>
  <dcterms:created xsi:type="dcterms:W3CDTF">2013-10-31T21:55:47Z</dcterms:created>
  <dcterms:modified xsi:type="dcterms:W3CDTF">2018-01-11T13:39:57Z</dcterms:modified>
</cp:coreProperties>
</file>